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471" r:id="rId3"/>
    <p:sldId id="483" r:id="rId4"/>
    <p:sldId id="449" r:id="rId5"/>
    <p:sldId id="258" r:id="rId6"/>
    <p:sldId id="512" r:id="rId7"/>
    <p:sldId id="304" r:id="rId8"/>
    <p:sldId id="488" r:id="rId9"/>
    <p:sldId id="513" r:id="rId10"/>
    <p:sldId id="515" r:id="rId11"/>
    <p:sldId id="514" r:id="rId12"/>
    <p:sldId id="485" r:id="rId13"/>
    <p:sldId id="494" r:id="rId14"/>
    <p:sldId id="472" r:id="rId15"/>
    <p:sldId id="489" r:id="rId16"/>
    <p:sldId id="451" r:id="rId17"/>
    <p:sldId id="490" r:id="rId18"/>
    <p:sldId id="481" r:id="rId19"/>
    <p:sldId id="460" r:id="rId20"/>
    <p:sldId id="279" r:id="rId21"/>
    <p:sldId id="506" r:id="rId22"/>
    <p:sldId id="486" r:id="rId23"/>
    <p:sldId id="464" r:id="rId24"/>
    <p:sldId id="496" r:id="rId25"/>
    <p:sldId id="262" r:id="rId26"/>
    <p:sldId id="260" r:id="rId27"/>
    <p:sldId id="458" r:id="rId28"/>
    <p:sldId id="455" r:id="rId29"/>
    <p:sldId id="454" r:id="rId30"/>
    <p:sldId id="491" r:id="rId31"/>
    <p:sldId id="495" r:id="rId32"/>
    <p:sldId id="511" r:id="rId33"/>
    <p:sldId id="497" r:id="rId34"/>
    <p:sldId id="510" r:id="rId35"/>
    <p:sldId id="507" r:id="rId36"/>
    <p:sldId id="508" r:id="rId37"/>
    <p:sldId id="509" r:id="rId38"/>
    <p:sldId id="492" r:id="rId39"/>
    <p:sldId id="459" r:id="rId40"/>
    <p:sldId id="44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F"/>
    <a:srgbClr val="F7941D"/>
    <a:srgbClr val="00643E"/>
    <a:srgbClr val="006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14" autoAdjust="0"/>
  </p:normalViewPr>
  <p:slideViewPr>
    <p:cSldViewPr snapToGrid="0">
      <p:cViewPr varScale="1">
        <p:scale>
          <a:sx n="75" d="100"/>
          <a:sy n="75" d="100"/>
        </p:scale>
        <p:origin x="765"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400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B0AA7B8-0F52-34F7-A029-E94170C22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7F186A7-A99B-C85A-5326-021C2D84D1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9D6D74-6E7F-4C95-BB6D-EBFAA11BBEFF}"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F3F410BB-73BC-443A-7CD4-6988EA6957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26462EA-E84D-FF60-F316-EAEE6673E6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CF176-B2D7-472B-AF6A-40A05016306E}" type="slidenum">
              <a:rPr lang="zh-CN" altLang="en-US" smtClean="0"/>
              <a:t>‹#›</a:t>
            </a:fld>
            <a:endParaRPr lang="zh-CN" altLang="en-US"/>
          </a:p>
        </p:txBody>
      </p:sp>
    </p:spTree>
    <p:extLst>
      <p:ext uri="{BB962C8B-B14F-4D97-AF65-F5344CB8AC3E}">
        <p14:creationId xmlns:p14="http://schemas.microsoft.com/office/powerpoint/2010/main" val="375033444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8T20:17:27.352"/>
    </inkml:context>
    <inkml:brush xml:id="br0">
      <inkml:brushProperty name="width" value="0.05" units="cm"/>
      <inkml:brushProperty name="height" value="0.05" units="cm"/>
      <inkml:brushProperty name="color" value="#FFFFFF"/>
    </inkml:brush>
  </inkml:definitions>
  <inkml:trace contextRef="#ctx0" brushRef="#br0">347 370 24575,'-87'86'0,"68"-72"0,19-14 0,0 0 0,0 1 0,0-1 0,0 0 0,0 0 0,0 0 0,-1 0 0,1 0 0,0 0 0,0 0 0,0 1 0,0-1 0,0 0 0,-1 0 0,1 0 0,0 0 0,0 0 0,0 0 0,0 0 0,0 0 0,-1 0 0,1 0 0,0 0 0,0 0 0,0 0 0,0 0 0,-1 0 0,1 0 0,0 0 0,0 0 0,0 0 0,0 0 0,0 0 0,-1 0 0,1 0 0,0 0 0,0 0 0,0 0 0,0-1 0,0 1 0,-1 0 0,1 0 0,0 0 0,0 0 0,0 0 0,0 0 0,0 0 0,0-1 0,0 1 0,0 0 0,0 0 0,-1 0 0,1 0 0,0-1 0,0 1 0,0 0 0,0 0 0,0 0 0,0 0 0,0 0 0,0-1 0,0 1 0,0 0 0,0 0 0,0 0 0,0 0 0,0-1 0,0 1 0,1 0 0,3-12 0,8-10 0,1 2 0,1-1 0,1 2 0,1 0 0,24-23 0,16-20 0,18-38 0,-61 77 0,-13 23 0,0 0 0,0 0 0,0 0 0,0 0 0,0 0 0,0 0 0,0 0 0,0 0 0,0 0 0,0 0 0,0 0 0,0 0 0,-1 0 0,1 0 0,0 0 0,0 0 0,0 1 0,0-1 0,0 0 0,0 0 0,0 0 0,0 0 0,0 0 0,0 0 0,0 0 0,0 0 0,-1-1 0,1 1 0,0 0 0,0 0 0,0 0 0,0 0 0,0 0 0,0 0 0,0 0 0,0 0 0,0 0 0,0 0 0,0 0 0,0 0 0,0 0 0,0 0 0,-1 0 0,1 0 0,0 0 0,0 0 0,0 0 0,0-1 0,0 1 0,0 0 0,0 0 0,0 0 0,0 0 0,0 0 0,0 0 0,0 0 0,0 0 0,0 0 0,0 0 0,0 0 0,0 0 0,0-1 0,0 1 0,0 0 0,0 0 0,0 0 0,0 0 0,-14 11 0,-217 220 0,16 16 0,189-219 0,23-27 0,6-7 0,36-55 0,52-68 0,105-155 0,-151 219 0,-24 40 0,-21 25 0,0 0 0,1 0 0,-1 0 0,0 0 0,0 0 0,0-1 0,0 1 0,0 0 0,0 0 0,0 0 0,0 0 0,0 0 0,0 0 0,1 0 0,-1 0 0,0-1 0,0 1 0,0 0 0,0 0 0,0 0 0,0 0 0,1 0 0,-1 0 0,0 0 0,0 0 0,0 0 0,0 0 0,0 0 0,0 0 0,1 0 0,-1 0 0,0 0 0,0 0 0,0 0 0,0 0 0,0 0 0,1 0 0,-1 0 0,0 0 0,0 0 0,0 0 0,0 0 0,0 1 0,0-1 0,0 0 0,1 0 0,-1 0 0,0 0 0,-4 16 0,-21 35 0,-1-1 0,-39 56 0,34-58 0,-74 118 0,71-118 0,33-47 0,0 0 0,0 0 0,0 0 0,0 0 0,0 0 0,0 0 0,-1 0 0,1 0 0,0-1 0,-2 2 0,2-2 0,1 0 0,0 0 0,-1 0 0,1 0 0,0 0 0,-1 0 0,1 0 0,0 0 0,-1 0 0,1 0 0,0 0 0,-1 0 0,1 0 0,-1 0 0,1 0 0,0 0 0,-1-1 0,1 1 0,0 0 0,0 0 0,-1 0 0,1-1 0,0 1 0,-1 0 0,1 0 0,0-1 0,-2-1 0,1-1 0,0 1 0,0-1 0,0 1 0,0-1 0,1 0 0,-1 1 0,1-1 0,-1-4 0,0-15 0,0 0 0,2 0 0,0 1 0,7-35 0,27-88 0,-27 112 0,-2 11 0,19-64 0,-19 73 0,-6 12 0,0 0 0,0 0 0,0 0 0,1 0 0,-1 0 0,0 0 0,0 0 0,0 0 0,0 0 0,0 0 0,0 0 0,0 0 0,1 0 0,-1 0 0,0 0 0,0 0 0,0 0 0,0 0 0,0 0 0,0 0 0,0 0 0,0 0 0,1 0 0,-1 0 0,0 1 0,0-1 0,0 0 0,0 0 0,0 0 0,0 0 0,0 0 0,0 0 0,0 0 0,0 0 0,0 0 0,1 0 0,-1 1 0,0-1 0,0 0 0,0 0 0,0 0 0,0 0 0,0 0 0,0 0 0,0 0 0,0 1 0,0-1 0,3 25 0,-6 64 0,-24 161 0,26-244 0,-1 14 0,2-20 0,0 0 0,0 0 0,0 0 0,0 0 0,0 0 0,0 0 0,0 0 0,0 0 0,0 0 0,0 0 0,0 0 0,0 0 0,0 0 0,0 0 0,0 0 0,0 0 0,0 0 0,0 0 0,0 0 0,0 0 0,0 0 0,0 0 0,0 0 0,0 0 0,0 0 0,1 0 0,-1 0 0,0 0 0,0 0 0,0 0 0,0 0 0,0 0 0,0 0 0,0 0 0,0 0 0,3-10 0,24-93 0,22-67 0,-43 157 0,-4 17 0,-6 25 0,-52 195 0,11-49 0,42-158 0,4-12 0,12-26 0,46-94 0,56-109 0,-95 194 0,-20 30 0,0 0 0,0 0 0,0 0 0,0 0 0,0 0 0,0 0 0,0 0 0,1 0 0,-1 0 0,0 0 0,0 0 0,0 0 0,0 0 0,0-1 0,0 1 0,0 0 0,0 0 0,0 0 0,0 0 0,0 0 0,0 0 0,0 0 0,0 0 0,1 0 0,-1 0 0,0 0 0,0 0 0,0 0 0,0 0 0,0 0 0,0 0 0,0 0 0,0 0 0,0 0 0,0 0 0,0 0 0,0 0 0,1 0 0,-1 0 0,0 0 0,0 0 0,0 0 0,0 0 0,0 0 0,0 1 0,0-1 0,0 0 0,0 0 0,0 0 0,0 0 0,0 0 0,0 0 0,0 0 0,0 0 0,0 0 0,0 0 0,1 0 0,-1 0 0,0 0 0,0 1 0,-2 8 0,-14 33 0,-32 60 0,3-9 0,7-4 0,35-85 0,3-10 0,9-32 0,17-52 0,-8 29 0,6-30 0,10-33 0,-34 123 0,0-1 0,1 0 0,-1 1 0,1-1 0,0 1 0,-1-1 0,1 1 0,0-1 0,0 1 0,1-2 0,1 7 0,-1 9 0,-2 98 0,-2-81 0,2 1 0,6 53 0,-6-83 0,0 0 0,0 0 0,0 0 0,0 0 0,1 0 0,-1 0 0,0 0 0,0 0 0,1 0 0,-1 0 0,1 0 0,-1 0 0,1 0 0,-1 0 0,1-1 0,0 1 0,-1 0 0,1 0 0,0-1 0,-1 1 0,1 0 0,1 0 0,-1-1 0,0 0 0,0 0 0,0 0 0,-1 0 0,1 0 0,0 0 0,0-1 0,0 1 0,-1 0 0,1-1 0,0 1 0,0 0 0,-1-1 0,1 1 0,0-1 0,-1 1 0,1-1 0,0 1 0,-1-1 0,2-1 0,4-5 0,0-1 0,-1 0 0,7-11 0,11-26 0,10-18 0,-21 50 0,-7 12 0,-3 11 0,-5 6 0,-1 0 0,0 0 0,-11 27 0,13-37 0,-17 43 0,-49 89 0,66-135 0,1 0 0,-1 0 0,0 0 0,0-1 0,-1 1 0,-3 3 0,6-5 0,-1-1 0,1 0 0,0 0 0,0 0 0,0 0 0,0 0 0,-1 0 0,1 0 0,0 0 0,0 0 0,0 0 0,0 1 0,-1-1 0,1 0 0,0 0 0,0 0 0,0 0 0,-1 0 0,1 0 0,0 0 0,0-1 0,0 1 0,0 0 0,-1 0 0,1 0 0,0 0 0,0 0 0,0 0 0,0 0 0,-1 0 0,1 0 0,0 0 0,0-1 0,0 1 0,0 0 0,0 0 0,-1 0 0,1 0 0,0 0 0,0-1 0,-2-16 0,5-26 0,3 0 0,15-61 0,-10 55 0,12-50 0,7-36 0,-29 118 0,-1 17 0,0-1 0,0 1 0,0 0 0,0-1 0,0 1 0,0 0 0,0 0 0,0-1 0,0 1 0,0 0 0,0 0 0,-1-1 0,1 1 0,0 0 0,0 0 0,0-1 0,0 1 0,-1 0 0,1 0 0,0 0 0,0-1 0,0 1 0,-1 0 0,1 0 0,0 0 0,-1 0 0,0 0 0,-1 0 0,1 0 0,-1 1 0,1-1 0,0 1 0,-1 0 0,1-1 0,0 1 0,0 0 0,-1 0 0,1-1 0,0 1 0,0 0 0,-1 2 0,-25 22 0,1 1 0,2 1 0,-21 30 0,23-28 0,17-23 0,-13 15 0,18-20 0,-1-1 0,1 1 0,-1 0 0,0-1 0,1 1 0,-1-1 0,0 1 0,1-1 0,-1 0 0,0 1 0,0-1 0,0 0 0,1 1 0,-1-1 0,0 0 0,0 0 0,0 0 0,1 0 0,-1 0 0,0 0 0,0 0 0,0 0 0,0 0 0,-1 0 0,1-1 0,1 1 0,-1-1 0,0 1 0,1-1 0,-1 0 0,1 1 0,-1-1 0,1 0 0,-1 1 0,1-1 0,-1 0 0,1 0 0,0 1 0,-1-1 0,1 0 0,0 0 0,0 0 0,0 1 0,0-1 0,-1 0 0,1 0 0,1-1 0,-2-8 0,2 0 0,0 0 0,0 0 0,5-18 0,16-43 0,-12 42 0,0-3 0,18-37 0,-27 67 0,0 1 0,0-1 0,0 0 0,0 0 0,0 0 0,0 1 0,1-1 0,1-1 0,-3 3 0,0 0 0,0 0 0,1 0 0,-1 0 0,0 0 0,0-1 0,0 1 0,0 0 0,0 0 0,0 0 0,0 0 0,1 0 0,-1 0 0,0 0 0,0 0 0,0 0 0,0 0 0,0 0 0,0 0 0,0 0 0,1 0 0,-1 0 0,0 0 0,0 0 0,0 1 0,0-1 0,0 0 0,0 0 0,0 0 0,0 0 0,1 0 0,-1 0 0,0 0 0,0 0 0,0 0 0,0 0 0,0 0 0,0 0 0,0 1 0,0-1 0,0 0 0,0 0 0,0 0 0,0 0 0,0 0 0,1 14 0,-3 4 0,-1-1 0,-1 1 0,-7 20 0,-23 56 0,10-31 0,17-47 0,5-11 0,7-10 0,-5 4 0,0 1 0,0 0 0,0 0 0,0 0 0,0 0 0,0 0 0,0-1 0,0 1 0,0 0 0,0 0 0,0 0 0,0 0 0,0 0 0,0 0 0,0-1 0,0 1 0,0 0 0,0 0 0,1 0 0,-1 0 0,0 0 0,0 0 0,0 0 0,0 0 0,0-1 0,0 1 0,0 0 0,1 0 0,-1 0 0,0 0 0,0 0 0,0 0 0,0 0 0,0 0 0,1 0 0,-1 0 0,0 0 0,0 0 0,0 0 0,0 0 0,0 0 0,1 0 0,-1 0 0,0 0 0,0 0 0,0 0 0,0 0 0,0 0 0,0 1 0,1-1 0,-1 0 0,0 0 0,0 0 0,0 0 0,0 0 0,0 0 0,0 0 0,0 0 0,1 1 0,-2 11 0,-6 10 0,-1-1 0,-20 36 0,15-29 0,8-17 0,5-11 0,0 1 0,0-1 0,0 0 0,0 0 0,0 0 0,0 0 0,0 0 0,0 0 0,0 0 0,0 0 0,0 0 0,0 0 0,0 0 0,0 0 0,0 0 0,0 0 0,0 0 0,0 1 0,0-1 0,0 0 0,0 0 0,0 0 0,0 0 0,0 0 0,0 0 0,0 0 0,0 0 0,0 0 0,0 0 0,0 0 0,0 0 0,0 0 0,0 0 0,0 0 0,0 0 0,0 0 0,0 0 0,0 0 0,1 0 0,-1 1 0,0-1 0,0 0 0,0 0 0,0 0 0,0 0 0,0 0 0,0 0 0,0 0 0,0 0 0,0 0 0,0 0 0,0 0 0,0 0 0,0 0 0,0 0 0,1 0 0,-1 0 0,0 0 0,0 0 0,0 0 0,0-1 0,0 1 0,0 0 0,0 0 0,0 0 0,15-13 0,24-32 0,-3-1 0,-1-2 0,-3-1 0,48-96 0,-74 125 120,-6 12-321,0 8 169,0 0 0,0 0 0,0-1 0,0 1-1,-1 0 1,1 0 0,0 0 0,0 0 0,0 0 0,0 0 0,0 0 0,0 0 0,-1-1 0,1 1-1,0 0 1,0 0 0,0 0 0,0 0 0,-1 0 0,1 0 0,0 0 0,0 0 0,0 0 0,0 0-1,-1 0 1,1 0 0,0 0 0,0 0 0,0 0 0,0 0 0,-1 1 0,1-1 0,0 0 0,0 0-1,0 0 1,0 0 0,0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8T20:17:36.986"/>
    </inkml:context>
    <inkml:brush xml:id="br0">
      <inkml:brushProperty name="width" value="0.05" units="cm"/>
      <inkml:brushProperty name="height" value="0.05" units="cm"/>
      <inkml:brushProperty name="color" value="#FFFFFF"/>
    </inkml:brush>
  </inkml:definitions>
  <inkml:trace contextRef="#ctx0" brushRef="#br0">0 660 24575,'3'0'0,"0"0"0,-1 0 0,1 0 0,0 1 0,0-1 0,-1 1 0,1 0 0,-1 0 0,1 0 0,0 0 0,-1 0 0,0 0 0,1 1 0,-1-1 0,0 1 0,0 0 0,1-1 0,1 4 0,0 1 0,1 0 0,-1 0 0,0 1 0,6 13 0,-7-11 0,1-1 0,1 0 0,6 10 0,-10-17 0,0 0 0,0 1 0,0-1 0,1 0 0,-1 0 0,0 0 0,0 0 0,1 0 0,-1 0 0,1 0 0,-1 0 0,1 0 0,-1-1 0,1 1 0,-1-1 0,1 1 0,0-1 0,-1 0 0,1 1 0,0-1 0,0 0 0,-1 0 0,1 0 0,0 0 0,-1 0 0,1-1 0,0 1 0,-1-1 0,1 1 0,-1-1 0,1 1 0,0-1 0,-1 0 0,3-1 0,4-4 0,0 0 0,0 0 0,-1-1 0,13-14 0,-13 14 0,83-98 0,-56 63 0,1 1 0,73-63 0,-107 103 0,6-4 0,0-1 0,1 1 0,9-5 0,-16 10 0,1-1 0,-1 0 0,1 1 0,0-1 0,-1 1 0,1 0 0,-1-1 0,1 1 0,0 0 0,-1 0 0,3 0 0,-3 0 0,-1 1 0,1-1 0,-1 0 0,1 0 0,0 1 0,-1-1 0,1 0 0,0 1 0,-1-1 0,1 1 0,-1-1 0,1 0 0,-1 1 0,1 0 0,-1-1 0,0 1 0,1-1 0,-1 1 0,1-1 0,-1 1 0,0 0 0,0-1 0,1 1 0,-1 0 0,0-1 0,0 2 0,1 2 0,-1-1 0,0 1 0,0-1 0,0 0 0,0 1 0,-1-1 0,1 1 0,-1-1 0,0 1 0,-3 5 0,-18 37 0,20-41 0,-48 78 0,-72 94 0,107-157 0,3-3 0,9-11 0,0-1 0,-1 0 0,0 0 0,0 0 0,0 0 0,0-1 0,-1 0 0,0 0 0,-5 4 0,10-8 0,0 0 0,0 0 0,0 0 0,0 0 0,0 0 0,0 0 0,0 0 0,-1 0 0,1 0 0,0 0 0,0 0 0,0 0 0,0 0 0,0 0 0,0 0 0,-1 0 0,1 0 0,0 0 0,0 0 0,0 0 0,0 0 0,0 0 0,0 0 0,0 0 0,-1 0 0,1 0 0,0 0 0,0 0 0,0 0 0,0 0 0,0 0 0,0-1 0,0 1 0,0 0 0,0 0 0,0 0 0,0 0 0,-1 0 0,1 0 0,0 0 0,0 0 0,0-1 0,0 1 0,1-10 0,9-16 0,1 0 0,1 1 0,1 1 0,19-28 0,-14 22 0,29-46 0,54-94 0,-94 151 0,-7 14 0,-7 10 0,-20 27 0,1 1 0,-25 44 0,23-34 0,-23 35 0,-50 70 0,98-144 0,0 0 0,0 0 0,0 0 0,-1-1 0,-6 6 0,10-9 0,-1 0 0,1 0 0,0 0 0,0 0 0,0 0 0,0 0 0,0 0 0,0 1 0,0-1 0,-1 0 0,1 0 0,0 0 0,0 0 0,0 0 0,0 0 0,0 0 0,-1 0 0,1 0 0,0 0 0,0 0 0,0 0 0,0 0 0,0 0 0,-1 0 0,1 0 0,0 0 0,0 0 0,0 0 0,0-1 0,0 1 0,-1 0 0,1 0 0,0 0 0,0 0 0,0 0 0,0 0 0,0 0 0,0 0 0,-1-1 0,2-8 0,5-14 0,2 1 0,1 0 0,0 1 0,2 0 0,15-24 0,-1 1 0,-10 18 0,59-118 0,-61 116 0,-2 0 0,-1-1 0,8-38 0,-16 60 0,-2 1 0,1 0 0,-1-1 0,0 1 0,0 0 0,0-1 0,-1 1 0,0 0 0,0-1 0,-4-9 0,-1 3 0,0 0 0,0 1 0,-14-20 0,20 31 0,0 1 0,-1-1 0,1 1 0,0-1 0,0 1 0,-1-1 0,1 1 0,-1 0 0,1-1 0,0 1 0,-1-1 0,1 1 0,-1 0 0,1-1 0,-1 1 0,1 0 0,-1 0 0,1-1 0,-1 1 0,0 0 0,1 0 0,-1 0 0,1-1 0,-1 1 0,0 0 0,0 1 0,0-1 0,0 1 0,0 0 0,0-1 0,0 1 0,0 0 0,1-1 0,-1 1 0,0 0 0,0 0 0,1 0 0,-1 0 0,1 0 0,-1 0 0,0 1 0,-5 11 0,1-1 0,0 1 0,1 0 0,0 0 0,-2 21 0,-5 73 0,9-92 0,1 34 0,1-32 0,-1 0 0,-1 0 0,-3 19 0,5-35 0,-1 0 0,1-1 0,0 1 0,0 0 0,0 0 0,-1 0 0,1-1 0,-1 1 0,1 0 0,0-1 0,-1 1 0,1 0 0,-1-1 0,1 1 0,-1 0 0,-1 0 0,2-1 0,-1 0 0,1 1 0,-1-1 0,1 0 0,0 0 0,-1 0 0,1 0 0,-1 0 0,1 0 0,-1 0 0,1 0 0,0 0 0,-1 0 0,1-1 0,-1 1 0,1 0 0,0 0 0,-1 0 0,1 0 0,-1-1 0,1 1 0,0 0 0,-1-1 0,-2-1 0,1-1 0,-1 1 0,1-1 0,0 0 0,-1 0 0,-1-4 0,-5-11 0,-13-31 0,16 33 0,-1 1 0,0 0 0,-14-21 0,21 35 0,0 0 0,-1 0 0,1 0 0,-1 0 0,0 0 0,1 1 0,-1-1 0,0 0 0,1 0 0,-1 1 0,0-1 0,0 0 0,0 1 0,0-1 0,1 1 0,-1-1 0,0 1 0,0-1 0,0 1 0,0 0 0,0 0 0,0-1 0,0 1 0,0 0 0,0 0 0,0 0 0,0 0 0,0 0 0,-1 0 0,1 0 0,0 0 0,0 1 0,0-1 0,0 0 0,0 1 0,1-1 0,-1 1 0,0-1 0,0 1 0,0-1 0,0 1 0,0-1 0,0 1 0,0 1 0,-3 2 0,0 1 0,0 0 0,0 0 0,1 1 0,0-1 0,-3 7 0,-10 27 0,1 1 0,3 0 0,-9 47 0,3-13 0,8-39 0,6-30 0,2-9 0,3-5 0,0 0 0,0 0 0,1 0 0,0 0 0,6-14 0,-3 7 0,20-51 0,2 2 0,41-72 0,-50 102 0,-9 18 0,-3 4 0,1 0 0,0 0 0,1 1 0,11-14 0,-19 26 0,0-1 0,0 1 0,1-1 0,-1 1 0,0-1 0,1 1 0,-1 0 0,1-1 0,-1 1 0,1-1 0,-1 1 0,1 0 0,-1 0 0,1-1 0,-1 1 0,1 0 0,-1 0 0,1-1 0,-1 1 0,1 0 0,-1 0 0,1 0 0,-1 0 0,1 0 0,0 0 0,-1 0 0,1 0 0,-1 0 0,1 0 0,-1 0 0,1 0 0,0 1 0,0-1 0,0 1 0,-1 0 0,1 0 0,0 0 0,-1 0 0,1 0 0,-1 0 0,1 1 0,-1-1 0,1 0 0,-1 0 0,0 0 0,0 1 0,0-1 0,0 0 0,0 3 0,-1 16 0,-1 1 0,-9 39 0,6-38 0,-63 290 0,57-271 0,6-30 0,5-11 0,0 0 0,0 0 0,0 0 0,0 0 0,0 0 0,0 0 0,0 0 0,0 0 0,-1 0 0,1 0 0,0 0 0,0 0 0,0 1 0,0-1 0,0 0 0,0 0 0,0 0 0,0 0 0,0 0 0,0 0 0,-1 0 0,1 0 0,0-1 0,0 1 0,0 0 0,0 0 0,0 0 0,0 0 0,0 0 0,0 0 0,0 0 0,0 0 0,0 0 0,0 0 0,-1 0 0,1 0 0,0 0 0,0 0 0,0 0 0,0 0 0,0 0 0,0 0 0,0 0 0,0-1 0,0 1 0,0 0 0,0 0 0,0 0 0,0 0 0,0 0 0,0 0 0,0 0 0,0 0 0,-3-20 0,5-37 0,2 1 0,18-87 0,-4 33 0,2-91 0,-20 188 0,-2 11 0,-5 18 0,5-11 0,-19 56 0,-21 102 0,2 68 0,35-203 0,2-14 0,1-1 0,1 0 0,0 27 0,3-36 0,4-11 0,40-65 0,37-79 0,-37 66 0,-3 6 0,69-118 0,-112 196 0,1 1 0,-1 0 0,0-1 0,1 1 0,-1-1 0,0 1 0,0-1 0,1 1 0,-1-1 0,0 1 0,0-1 0,0 1 0,1-1 0,-1 0 0,0 1 0,0-1 0,0 1 0,0-1 0,0 1 0,0-1 0,0 0 0,0 1 0,0-1 0,-1 0 0,1 1 0,-1 0 0,1-1 0,-1 1 0,1 0 0,-1 0 0,1 0 0,-1-1 0,0 1 0,1 0 0,-1 0 0,1 0 0,-1 0 0,1 0 0,-1 0 0,0 0 0,1 0 0,-1 1 0,1-1 0,-2 0 0,-36 15 0,29-11 0,-25 9 0,-47 22 0,72-31 0,0 1 0,0 1 0,1 0 0,-1 0 0,1 0 0,-7 9 0,14-14 0,0 0 0,0 0 0,0 0 0,0 0 0,1 0 0,-1 0 0,0 0 0,1 1 0,-1-1 0,0 3 0,1-4 0,0 0 0,0 1 0,0-1 0,0 0 0,0 1 0,0-1 0,0 0 0,0 1 0,0-1 0,0 0 0,0 1 0,0-1 0,0 0 0,1 1 0,-1-1 0,0 0 0,0 1 0,0-1 0,0 0 0,1 0 0,-1 1 0,0-1 0,0 0 0,1 0 0,-1 1 0,1-1 0,0 0 0,0 1 0,0-1 0,0 0 0,0 0 0,0 0 0,0 0 0,0 1 0,0-2 0,0 1 0,0 0 0,0 0 0,0 0 0,0 0 0,0-1 0,0 1 0,0 0 0,0-1 0,0 1 0,0-1 0,0 1 0,0-1 0,0 0 0,1 0 0,3-5 0,1 0 0,-1 0 0,6-8 0,-7 6 0,-19 21 0,-15 17 0,-41 32 0,70-60 0,-1-1 0,0 0 0,1 1 0,-1-1 0,0 0 0,0 0 0,0-1 0,0 1 0,0 0 0,0-1 0,0 1 0,0-1 0,0 1 0,-4-1 0,5 0 0,1 0 0,-1 0 0,1-1 0,-1 1 0,1 0 0,-1 0 0,1 0 0,0-1 0,-1 1 0,1 0 0,-1 0 0,1-1 0,0 1 0,-1 0 0,1-1 0,0 1 0,-1-1 0,1 1 0,0 0 0,0-1 0,-1 1 0,1-1 0,0 1 0,0-1 0,-1-1 0,1 0 0,0 1 0,0-1 0,-1 0 0,1 0 0,1 1 0,-1-1 0,0 0 0,0 0 0,2-2 0,1-7 0,1 1 0,0 0 0,1 0 0,0 0 0,1 0 0,7-9 0,3-2 0,26-28 0,-19 29 0,0 0 0,41-26 0,-40 29 0,-22 16 0,0 0 0,-1-1 0,1 1 0,0 0 0,0 0 0,-1 0 0,1 1 0,0-1 0,0 0 0,0 1 0,0-1 0,0 1 0,4-1 0,-5 2 0,0-1 0,0 1 0,0-1 0,0 1 0,0 0 0,0-1 0,0 1 0,-1 0 0,1 0 0,0-1 0,0 1 0,-1 0 0,1 0 0,0 0 0,-1 0 0,1 0 0,-1 0 0,1 0 0,-1 0 0,1 0 0,-1 0 0,0 0 0,0 1 0,0-1 0,1 0 0,-1 0 0,0 2 0,1 14 0,0 0 0,-1 0 0,0 1 0,-2-1 0,0 0 0,-7 27 0,-36 100 0,-114 221 0,146-342 0,13-23 0,-1 1 0,1-1 0,0 0 0,0 0 0,0 0 0,0 1 0,0-1 0,0 0 0,0 0 0,0 0 0,-1 0 0,1 0 0,0 1 0,0-1 0,0 0 0,0 0 0,0 0 0,-1 0 0,1 0 0,0 0 0,0 0 0,0 0 0,-1 0 0,1 0 0,0 0 0,0 1 0,0-1 0,0 0 0,-1 0 0,1 0 0,0 0 0,0 0 0,0-1 0,-1 1 0,1 0 0,0 0 0,0 0 0,0 0 0,-1 0 0,1 0 0,0 0 0,0 0 0,0 0 0,0 0 0,-1-1 0,-2-10 0,1-19 0,2 29 0,7-647 0,-8 643 0,2 0 0,-1-1 0,1 1 0,1-8 0,-2 12 0,0 1 0,0-1 0,1 1 0,-1 0 0,0-1 0,0 1 0,0-1 0,0 1 0,1 0 0,-1-1 0,0 1 0,0 0 0,1-1 0,-1 1 0,0 0 0,1 0 0,-1-1 0,0 1 0,1 0 0,-1 0 0,0-1 0,1 1 0,-1 0 0,0 0 0,1 0 0,0 0 0,0 0 0,0 0 0,0 0 0,0 1 0,0-1 0,0 1 0,0-1 0,0 1 0,-1-1 0,1 1 0,0 0 0,0-1 0,0 1 0,-1 0 0,1 0 0,0 0 0,0 1 0,9 12 0,-1 0 0,-1 0 0,0 1 0,0 0 0,7 25 0,19 85 0,-28-99 0,-2 1 0,-1 0 0,-1 0 0,-1 29 0,-5-222 0,4 102 0,0 49 0,0 44 0,0 50 0,1 118 0,2-135 0,14 73 0,-16-124 0,-1-8 0,1 1 0,-1-1 0,1 1 0,0-1 0,0 1 0,0-1 0,0 1 0,0-1 0,4 6 0,-4-9 0,-1 0 0,0 0 0,0 0 0,1-1 0,-1 1 0,0 0 0,0 0 0,1 0 0,-1 0 0,0-1 0,0 1 0,1 0 0,-1 0 0,0-1 0,0 1 0,0 0 0,0 0 0,1-1 0,-1 1 0,0 0 0,0 0 0,0-1 0,0 1 0,0 0 0,0-1 0,0 1 0,0 0 0,0-1 0,0 1 0,0 0 0,0 0 0,0-1 0,0 1 0,0-1 0,5-39 0,0-48 0,0-3 0,-4 82 0,0-9 0,1-1 0,1 1 0,0 1 0,2-1 0,6-17 0,-1 18-1365,-2 10-5461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8T20:17:46.835"/>
    </inkml:context>
    <inkml:brush xml:id="br0">
      <inkml:brushProperty name="width" value="0.05" units="cm"/>
      <inkml:brushProperty name="height" value="0.05" units="cm"/>
      <inkml:brushProperty name="color" value="#FFFFFF"/>
    </inkml:brush>
  </inkml:definitions>
  <inkml:trace contextRef="#ctx0" brushRef="#br0">526 105 24575,'1'0'0,"1"1"0,0-1 0,-1 1 0,1-1 0,-1 1 0,1-1 0,-1 1 0,1 0 0,-1 0 0,1 0 0,-1 0 0,0 0 0,0 0 0,1 0 0,-1 0 0,0 1 0,0-1 0,0 0 0,1 3 0,15 27 0,-6-4 0,-1 1 0,-1 0 0,7 41 0,7 91 0,-9-51 0,-14-107 0,0-1 0,0 1 0,1 0 0,-1 0 0,1-1 0,-1 1 0,1-1 0,0 1 0,0 0 0,1 1 0,-2-3 0,0 1 0,1-1 0,-1 0 0,1 1 0,-1-1 0,0 0 0,1 1 0,-1-1 0,1 0 0,-1 0 0,1 0 0,-1 1 0,0-1 0,1 0 0,-1 0 0,1 0 0,-1 0 0,1 0 0,-1 0 0,1 0 0,-1 0 0,1 0 0,-1 0 0,2 0 0,1-2 0,0 0 0,0 1 0,0-1 0,1 0 0,-2-1 0,1 1 0,0-1 0,0 1 0,2-5 0,40-44 0,43-67 0,-30 39 0,7-10 0,48-59 0,-97 130 0,-32 42 0,-283 389 0,184-267 0,98-129 0,27-34 0,135-168 0,17 11 0,-85 93 0,83-93 0,-154 168 0,18-23 0,-23 29 0,-1 0 0,0 0 0,0 0 0,0 0 0,0 0 0,0 0 0,0 0 0,0-1 0,0 1 0,1 0 0,-1 0 0,0 0 0,0 0 0,0 0 0,0 0 0,0 0 0,0 0 0,0 0 0,0 0 0,0-1 0,0 1 0,0 0 0,0 0 0,0 0 0,0 0 0,0 0 0,0 0 0,0 0 0,0-1 0,0 1 0,0 0 0,0 0 0,0 0 0,0 0 0,0 0 0,0 0 0,0 0 0,0-1 0,0 1 0,0 0 0,0 0 0,0 0 0,0 0 0,0 0 0,0 0 0,0 0 0,0 0 0,0 0 0,0-1 0,0 1 0,-1 0 0,1 0 0,0 0 0,0 0 0,0 0 0,0 0 0,0 0 0,0 0 0,0 0 0,-1 0 0,-15 8 0,-330 239 0,201-138 0,-93 54 0,230-158 0,1-1 0,-1 0 0,0 0 0,-15 5 0,23-9 0,0 0 0,0 0 0,0 0 0,-1 0 0,1 0 0,0 0 0,0 0 0,0 0 0,-1 0 0,1 0 0,0 0 0,0 0 0,0 0 0,-1 0 0,1 0 0,0 0 0,0 0 0,0 0 0,0 0 0,-1 0 0,1 0 0,0 0 0,0-1 0,0 1 0,0 0 0,-1 0 0,1 0 0,0 0 0,0 0 0,0 0 0,0-1 0,0 1 0,0 0 0,0 0 0,-1 0 0,1 0 0,0-1 0,0 1 0,0 0 0,0 0 0,0 0 0,0 0 0,0-1 0,0 1 0,0 0 0,7-14 0,16-13 0,2 1 0,55-44 0,161-108 0,-229 171 0,25-12 0,-21 15 0,-16 4 0,1 0 0,-1 0 0,0 0 0,1 0 0,-1 0 0,0 0 0,0 0 0,1 0 0,-1 0 0,0 0 0,1 0 0,-1 1 0,0-1 0,0 0 0,1 0 0,-1 0 0,0 0 0,0 1 0,1-1 0,-1 0 0,0 0 0,0 1 0,0-1 0,1 0 0,-1 1 0,0 1 0,0-1 0,0 1 0,0 0 0,0 0 0,0-1 0,0 1 0,-1 0 0,1-1 0,0 1 0,-1 0 0,0-1 0,1 1 0,-3 2 0,-15 29 0,-1-1 0,-26 33 0,37-53 0,-236 292 0,214-275 0,27-27 0,6-8 0,10-13 0,1 3 0,0-1 0,1 2 0,1 0 0,1 1 0,30-21 0,-45 34 0,0 0 0,0 0 0,0 0 0,0 1 0,0-1 0,0 0 0,0 1 0,0-1 0,0 1 0,0 0 0,4 0 0,-5 0 0,-1 0 0,1 0 0,0 0 0,-1 0 0,1 1 0,0-1 0,-1 0 0,1 1 0,0-1 0,-1 0 0,1 1 0,-1-1 0,1 1 0,-1-1 0,1 1 0,-1-1 0,1 1 0,-1-1 0,1 1 0,-1-1 0,0 1 0,1 0 0,-1 0 0,1 3 0,0-1 0,-1 0 0,1 1 0,-1-1 0,0 0 0,0 1 0,-1-1 0,1 1 0,-1-1 0,1 0 0,-1 1 0,-2 5 0,-10 24 0,-23 43 0,14-33 0,19-31 0,3-12 0,0 0 0,0 0 0,0 0 0,0 0 0,0 0 0,0 0 0,0 0 0,0 0 0,0 1 0,0-1 0,0 0 0,0 0 0,0 0 0,0 0 0,0 0 0,0 0 0,0 0 0,0 0 0,0 0 0,1 0 0,-1 0 0,0 0 0,0 1 0,0-1 0,0 0 0,0 0 0,0 0 0,0 0 0,0 0 0,0 0 0,1 0 0,-1 0 0,0 0 0,0 0 0,0 0 0,0 0 0,0 0 0,0 0 0,0 0 0,0 0 0,1 0 0,-1 0 0,0 0 0,0 0 0,0 0 0,0-1 0,0 1 0,0 0 0,18-12 0,-15 10 0,331-270 0,-334 272 0,14-14 0,-14 14 0,0 0 0,0 0 0,0 0 0,0 0 0,0 0 0,0 0 0,0 0 0,0 0 0,0 0 0,0-1 0,0 1 0,0 0 0,0 0 0,0 0 0,0 0 0,0 0 0,0 0 0,0 0 0,0 0 0,0 0 0,0 0 0,0 0 0,0 0 0,0 0 0,0 0 0,0-1 0,0 1 0,0 0 0,0 0 0,0 0 0,0 0 0,0 0 0,0 0 0,0 0 0,0 0 0,0 0 0,0 0 0,0 0 0,0 0 0,0 0 0,0 0 0,0 0 0,0 0 0,0 0 0,0 0 0,0 0 0,-1 0 0,1 0 0,0 0 0,0 0 0,0 0 0,0 0 0,0 0 0,0 0 0,0 0 0,0 0 0,0 0 0,0 0 0,0 0 0,0 0 0,0 0 0,0 0 0,-1 0 0,1 0 0,0 0 0,-13 4 0,-241 103 0,-44 17 0,285-119 0,7-2 0,0-1 0,0 0 0,0 0 0,0 0 0,0-1 0,0 0 0,0 0 0,-1 0 0,1-1 0,-7 0 0,13 0 0,0 0 0,-1 0 0,1 0 0,0-1 0,-1 1 0,1 0 0,0 0 0,-1 0 0,1 0 0,0-1 0,0 1 0,-1 0 0,1 0 0,0 0 0,0-1 0,0 1 0,-1 0 0,1 0 0,0-1 0,0 1 0,0 0 0,-1-1 0,1 1 0,0 0 0,0 0 0,0-1 0,0 1 0,0 0 0,0-1 0,0 1 0,0 0 0,0-1 0,0 1 0,0 0 0,0-1 0,0 1 0,0 0 0,0-1 0,0 1 0,0 0 0,0-1 0,1 1 0,-1 0 0,0 0 0,0-1 0,1 1 0,4-8 0,0 0 0,1 1 0,0 0 0,0 1 0,1-1 0,0 1 0,11-8 0,-9 7 0,68-51 0,2 4 0,132-67 0,-190 112 0,-23 13 0,-10 6 0,-122 92 0,-152 86 0,273-181 0,0 0 0,-26 10 0,37-17 0,1 1 0,-1-1 0,1 1 0,-1-1 0,0 1 0,1-1 0,-1 0 0,0 0 0,1 0 0,-1 0 0,0 0 0,1 0 0,-1-1 0,1 1 0,-1 0 0,0-1 0,1 1 0,-1-1 0,-1-1 0,2 1 0,0 0 0,0 0 0,1 0 0,-1 0 0,0 0 0,1 0 0,-1-1 0,1 1 0,0 0 0,-1 0 0,1 0 0,0-1 0,0 1 0,0 0 0,0-1 0,0 1 0,0 0 0,0 0 0,0-1 0,0 1 0,0 0 0,1 0 0,-1-1 0,1 0 0,5-13 0,0 1 0,1 0 0,0 0 0,1 1 0,1 0 0,0 0 0,13-13 0,237-244 0,-204 216 0,-33 35 0,-22 19 0,0 0 0,0 0 0,0 0 0,0 0 0,0 1 0,0-1 0,0 0 0,0 0 0,0 0 0,0 0 0,0 0 0,0 0 0,0 1 0,0-1 0,0 0 0,0 0 0,0 0 0,0 0 0,0 0 0,0 0 0,0 1 0,0-1 0,0 0 0,0 0 0,0 0 0,0 0 0,0 0 0,1 0 0,-1 0 0,0 0 0,0 1 0,0-1 0,0 0 0,0 0 0,0 0 0,0 0 0,0 0 0,1 0 0,-1 0 0,0 0 0,0 0 0,0 0 0,0 0 0,0 0 0,0 0 0,1 0 0,-1 0 0,0 0 0,0 0 0,0 0 0,0 0 0,0 0 0,1 0 0,-1 0 0,0 0 0,0 0 0,0 0 0,-7 12 0,-1 0 0,-1-1 0,0 0 0,0 0 0,-18 15 0,9-9 0,10-9 0,-118 128 0,111-116 0,1 0 0,1 0 0,1 1 0,0 1 0,-15 41 0,-108 350 0,100-297 23,-34 208 0,14 122-672,51-412 504,-31 549-76,36-558 293,1 1-1,1-1 0,1 1 1,10 32-1,39 93 630,-29-87-790,9 30 89,110 263 0,-112-303 0,3 9 0,-23-37 0,-4-9 0,1 1 0,1-1 0,18 28 0,-24-42 0,0 0 0,1 0 0,-1 0 0,0 0 0,1 0 0,0-1 0,-1 1 0,1-1 0,0 0 0,0 0 0,1-1 0,-1 1 0,0-1 0,0 0 0,8 1 0,4 0 0,0-1 0,32-3 0,-23 1 0,-14 1 0,-1-1 0,1 0 0,-1 0 0,1-1 0,19-7 0,-23 6 0,-1 0 0,0 0 0,1-1 0,-2 0 0,1 0 0,0 0 0,-1-1 0,0 0 0,9-10 0,-4 3 0,0-1 0,-2 0 0,1-1 0,-2 1 0,0-2 0,0 1 0,-2-1 0,1 0 0,-2 0 0,0 0 0,3-32 0,-7 44 0,0 0 0,0 0 0,0-1 0,0 1 0,-1 0 0,1 0 0,-1 0 0,0 0 0,0 0 0,0 0 0,0 0 0,0 0 0,-1 1 0,1-1 0,-4-4 0,2 4 0,-1-1 0,1 1 0,-1 0 0,0 0 0,1 0 0,-2 0 0,1 1 0,0 0 0,-6-3 0,-3 0 0,-1 1 0,1 1 0,-1 0 0,0 0 0,0 2 0,-15-1 0,-5 2 0,1 2 0,-1 1 0,0 1 0,1 2 0,0 1 0,-42 16 0,66-19 0,19-5 0,-3 0 0,47-9 0,2 3 0,-1 3 0,65 2 0,-114 3 0,23 2 0,-28-3 0,0 0 0,1 1 0,-1-1 0,0 1 0,1-1 0,-1 1 0,0-1 0,1 1 0,-1 0 0,0-1 0,0 1 0,0 0 0,0 0 0,0 0 0,1 1 0,-1-1 0,-1-1 0,0 0 0,0 1 0,0-1 0,0 1 0,0-1 0,0 0 0,1 1 0,-1-1 0,0 1 0,0-1 0,0 0 0,0 1 0,0-1 0,-1 1 0,1-1 0,0 0 0,0 1 0,0-1 0,0 1 0,0-1 0,0 0 0,-1 1 0,1-1 0,0 0 0,0 1 0,-1-1 0,1 0 0,0 1 0,0-1 0,-1 0 0,0 1 0,-12 8 0,10-8 0,-2 2 0,1 1 0,-1-2 0,1 1 0,-1 0 0,0-1 0,0 0 0,0 0 0,0-1 0,0 1 0,0-1 0,-11 1 0,16-2 0,-1 0 0,1 0 0,-1 0 0,1 0 0,-1 0 0,1 0 0,-1-1 0,1 1 0,-1 0 0,1 0 0,-1 0 0,1-1 0,-1 1 0,1 0 0,-1-1 0,1 1 0,0 0 0,-1-1 0,1 1 0,-1-1 0,1 1 0,0 0 0,0-1 0,-1 1 0,1-1 0,-1 0 0,1 0 0,0 0 0,0 0 0,0 0 0,0 0 0,0 0 0,0 0 0,1 0 0,-1 0 0,0 0 0,1 0 0,-1 0 0,0 0 0,1-1 0,2-3 0,0 0 0,1 0 0,-1 0 0,5-4 0,6-4 0,24-18 0,-28 24 0,1-2 0,-1 1 0,-1-1 0,15-18 0,-23 27 0,0-1 0,-1 0 0,1 0 0,-1 0 0,1 0 0,-1 1 0,1-1 0,-1 0 0,0 0 0,1 0 0,-1 0 0,0 0 0,0 0 0,0 0 0,0 0 0,0 0 0,0 0 0,0 0 0,0-1 0,-1 1 0,1 0 0,-1 1 0,1-1 0,-1 1 0,1-1 0,-1 0 0,0 1 0,1-1 0,-1 1 0,0 0 0,1-1 0,-1 1 0,0 0 0,0-1 0,0 1 0,1 0 0,-1 0 0,0-1 0,0 1 0,0 0 0,1 0 0,-1 0 0,0 0 0,0 0 0,0 0 0,-1 1 0,-7 0 0,0 1 0,0-1 0,0 2 0,0-1 0,-10 6 0,-49 23 0,68-31 0,-59 29 0,1 2 0,-100 73 0,157-103 0,-1 1 0,1-1 0,-1 0 0,1 1 0,0-1 0,0 0 0,-1 1 0,1 0 0,0-1 0,-1 3 0,2-4 0,0 1 0,0-1 0,0 1 0,0-1 0,0 0 0,0 1 0,0-1 0,0 1 0,0-1 0,0 0 0,0 1 0,0-1 0,0 1 0,0-1 0,0 0 0,0 1 0,1-1 0,-1 0 0,0 1 0,0-1 0,0 0 0,1 1 0,-1-1 0,0 0 0,0 1 0,1-1 0,-1 0 0,0 0 0,1 1 0,3 1 0,-1-1 0,1 0 0,-1 0 0,1 0 0,-1 0 0,1 0 0,0-1 0,6 1 0,113-2 0,-78-1 0,59 6 0,-65 2 0,-37-5 0,1 0 0,-1 0 0,1-1 0,-1 1 0,1 1 0,-1-1 0,0 0 0,1 1 0,-1-1 0,0 1 0,2 1 0,-3-2 0,-1-1 0,0 0 0,0 0 0,1 1 0,-1-1 0,0 0 0,0 1 0,0-1 0,0 0 0,1 1 0,-1-1 0,0 1 0,0-1 0,0 0 0,0 1 0,0-1 0,0 0 0,0 1 0,0-1 0,0 1 0,0-1 0,0 0 0,0 1 0,0-1 0,0 0 0,0 1 0,0-1 0,-1 0 0,1 1 0,0-1 0,0 1 0,0-1 0,0 0 0,-1 0 0,1 1 0,0-1 0,0 0 0,-1 1 0,1-1 0,0 0 0,-1 0 0,1 1 0,-16 6 0,9-4 0,1-1 0,-1 0 0,1-1 0,-1 0 0,0 0 0,1 0 0,-1-1 0,0 0 0,0 0 0,1-1 0,-9-1 0,14 2 0,1 0 0,-1 0 0,0-1 0,0 1 0,1-1 0,-1 1 0,0 0 0,1-1 0,-1 1 0,0-1 0,1 1 0,-1-1 0,1 0 0,-1 1 0,1-1 0,-1 0 0,1 1 0,0-1 0,-1 0 0,1 1 0,0-1 0,-1 0 0,1 0 0,0-1 0,0 0 0,0 1 0,0-1 0,0 0 0,0 1 0,1-1 0,-1 0 0,0 1 0,1-1 0,0 1 0,-1-1 0,2-1 0,3-5 0,-1 1 0,1 1 0,12-13 0,3-1 0,2 2 0,39-28 0,50-22 0,-104 63 0,-221 106 0,107-60 0,98-41 0,12-5 0,17-9 0,192-109 0,-198 114 0,-29 13 0,-21 9 0,0 1 0,-64 36 0,84-35 0,15-8 0,12-3 0,1-4 0,0 0 0,-1-1 0,1-1 0,19-4 0,-9 2 0,23-6 0,-28 5 0,1 1 0,-1 1 0,1 1 0,-1 0 0,23 1 0,-38 1 0,-1 0 0,0 0 0,1 0 0,-1 1 0,0-1 0,1 0 0,-1 0 0,0 1 0,1-1 0,-1 1 0,0-1 0,0 1 0,1 0 0,-1-1 0,0 1 0,0 0 0,0 0 0,0 0 0,0 0 0,0-1 0,0 2 0,0-1 0,-1 0 0,1 0 0,0 0 0,0 0 0,-1 0 0,1 1 0,-1-1 0,1 0 0,-1 1 0,0-1 0,1 0 0,-1 1 0,0-1 0,0 0 0,0 1 0,0-1 0,0 3 0,-1 1 0,-1 1 0,1-1 0,-1 1 0,0-1 0,-1 0 0,1 0 0,-1 0 0,-4 7 0,-12 15 0,-2 0 0,0-2 0,-26 23 0,21-27 0,25-21 0,1 0 0,0 1 0,-1-1 0,1 0 0,0 0 0,-1 0 0,1 1 0,0-1 0,-1 0 0,1 0 0,-1 0 0,1 0 0,0 0 0,-1 0 0,1 0 0,0 0 0,-1 0 0,1 0 0,-1 0 0,1 0 0,0 0 0,-1 0 0,1 0 0,-1 0 0,1-1 0,0 1 0,-1 0 0,1 0 0,0 0 0,-1-1 0,1 1 0,0 0 0,-1 0 0,1-1 0,0 1 0,0 0 0,-1-1 0,1 1 0,0 0 0,0-1 0,0 1 0,-1 0 0,1-1 0,0 1 0,0-1 0,-1-20 0,7-6 0,1-1 0,1 1 0,23-50 0,-12 31 0,-10 21 0,-4 10 0,1 0 0,14-26 0,-12 33 0,-5 14 0,-4 18 0,-43 150 0,29-122 0,15-52 0,-3 12 0,-1-1 0,0 0 0,-9 19 0,13-29 0,0-1 0,0 0 0,0 0 0,-1 0 0,1 1 0,0-1 0,0 0 0,0 0 0,0 0 0,0 1 0,0-1 0,0 0 0,0 0 0,-1 0 0,1 1 0,0-1 0,0 0 0,0 0 0,0 0 0,-1 0 0,1 0 0,0 0 0,0 1 0,0-1 0,-1 0 0,1 0 0,0 0 0,0 0 0,0 0 0,-1 0 0,1 0 0,0 0 0,0 0 0,0 0 0,-1 0 0,1 0 0,0 0 0,0 0 0,-1 0 0,1 0 0,0 0 0,0 0 0,0 0 0,-1 0 0,1-1 0,-5-11 0,2-20 0,3 31 0,-1-101 0,2 122 0,-1-1 0,0 0 0,-2 1 0,-1-1 0,-4 19 0,7-38 0,0 0 0,0 0 0,0 0 0,0 0 0,0-1 0,0 1 0,0 0 0,0 0 0,0 0 0,-1 0 0,1 0 0,0 0 0,0 0 0,0 0 0,0 0 0,0 0 0,0 0 0,0 0 0,0 0 0,0 0 0,0-1 0,0 1 0,-1 0 0,1 0 0,0 0 0,0 0 0,0 0 0,0 0 0,0 0 0,0 0 0,0 0 0,0 0 0,0 0 0,-1 0 0,1 0 0,0 0 0,0 0 0,0 0 0,0 1 0,0-1 0,0 0 0,0 0 0,0 0 0,0 0 0,-1 0 0,-2-28 0,0 1 0,2-1 0,2-33 0,0 11 0,-1 44 0,-4-90 0,4 95 0,0 0 0,0-1 0,0 1 0,-1 0 0,1 0 0,0 0 0,0 0 0,-1 0 0,1 0 0,-1-1 0,1 1 0,-1 0 0,1 0 0,-2-1 0,1 2 0,1 0 0,0 0 0,-1 0 0,1-1 0,0 1 0,-1 0 0,1 0 0,0 1 0,-1-1 0,1 0 0,0 0 0,-1 0 0,1 0 0,0 0 0,-1 0 0,1 0 0,0 0 0,0 0 0,-1 1 0,1-1 0,0 0 0,0 0 0,-1 0 0,1 1 0,0-1 0,0 0 0,-1 0 0,1 1 0,0-1 0,0 0 0,0 1 0,-17 31 0,16-31 0,-2 7 0,3-5 0,-2 0 0,1 0 0,0 0 0,-1 0 0,-3 5 0,5-8 0,0 1 0,0-1 0,-1 0 0,1 0 0,0 1 0,-1-1 0,1 0 0,0 0 0,0 1 0,-1-1 0,1 0 0,0 0 0,-1 0 0,1 0 0,-1 0 0,1 0 0,0 0 0,-1 0 0,1 1 0,0-1 0,-1 0 0,1 0 0,-1-1 0,0 1 0,0 0 0,1-1 0,-1 1 0,0-1 0,0 1 0,1-1 0,-1 1 0,0-1 0,1 0 0,-1 1 0,1-1 0,-1 0 0,1 1 0,-1-2 0,-6-10 0,1-1 0,1 0 0,0 0 0,1 0 0,1 0 0,-3-16 0,-25-213-1365,21 103-5461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9T15:39:56.431"/>
    </inkml:context>
    <inkml:brush xml:id="br0">
      <inkml:brushProperty name="width" value="0.05" units="cm"/>
      <inkml:brushProperty name="height" value="0.05" units="cm"/>
      <inkml:brushProperty name="color" value="#FFFFFF"/>
    </inkml:brush>
  </inkml:definitions>
  <inkml:trace contextRef="#ctx0" brushRef="#br0">1170 382 24575,'-48'45'0,"-2"-3"0,-57 39 0,-115 62 0,-417 218 0,560-322 0,77-39 0,1 1 0,-1 0 0,0-1 0,1 1 0,-1-1 0,0 1 0,0-1 0,1 0 0,-1 1 0,-3-1 0,5-1 0,-1 1 0,1 0 0,0 0 0,0 0 0,0 0 0,-1-1 0,1 1 0,0 0 0,0 0 0,0 0 0,0-1 0,0 1 0,0 0 0,-1 0 0,1-1 0,0 1 0,0 0 0,0 0 0,0-1 0,0 1 0,0 0 0,0 0 0,0-1 0,0 1 0,0 0 0,0 0 0,0-1 0,0 1 0,0 0 0,0 0 0,0-1 0,1 1 0,-1 0 0,0 0 0,0 0 0,0-1 0,0 1 0,0 0 0,0 0 0,1-1 0,4-6 0,0 0 0,11-13 0,-15 19 0,81-82 0,100-81 0,-75 72 0,-53 43 0,109-91 0,-158 136 0,1-1 0,0 1 0,-1 1 0,8-4 0,-13 7 0,0 0 0,0 0 0,0 0 0,0-1 0,1 1 0,-1 0 0,0 0 0,0 0 0,0 0 0,0 0 0,1 0 0,-1 0 0,0 0 0,0 0 0,0 0 0,1 0 0,-1 0 0,0 0 0,0 0 0,0 0 0,0 0 0,1 0 0,-1 0 0,0 0 0,0 0 0,0 1 0,0-1 0,1 0 0,-1 0 0,0 0 0,0 0 0,0 0 0,0 0 0,0 0 0,0 1 0,1-1 0,-1 0 0,0 0 0,0 0 0,-3 12 0,-13 14 0,-1 0 0,-1-1 0,-27 29 0,31-37 0,-310 326 0,254-279 0,53-53 0,17-11 0,0 0 0,-1-1 0,1 1 0,0 0 0,0-1 0,0 1 0,0 0 0,0-1 0,0 1 0,0 0 0,0-1 0,0 1 0,0 0 0,0-1 0,1 1 0,-1 0 0,0-1 0,0 1 0,0 0 0,0 0 0,0-1 0,1 1 0,-1 0 0,0 0 0,0-1 0,0 1 0,1 0 0,-1 0 0,0-1 0,32-40 0,56-59 0,59-64 0,142-153 0,14 13 0,-293 294 0,24-18 0,-24 26 0,-10 2 0,0 0 0,0 1 0,0-1 0,1 0 0,-1 1 0,0-1 0,0 0 0,0 1 0,0-1 0,0 0 0,0 1 0,0-1 0,0 0 0,1 1 0,-1-1 0,-1 1 0,1-1 0,0 0 0,0 1 0,0-1 0,0 0 0,0 1 0,0-1 0,0 0 0,-1 1 0,-3 11 0,-1-1 0,-1 0 0,-7 12 0,-57 87 0,-411 552 0,396-556 0,78-98 0,0-1 0,0 0 0,-1 0 0,-13 10 0,21-17 0,-1 1 0,1-1 0,0 0 0,-1 0 0,1 0 0,0 1 0,-1-1 0,1 0 0,-1 0 0,1 0 0,0 0 0,-1 0 0,1 0 0,-1 0 0,1 1 0,0-1 0,-1 0 0,1-1 0,-1 1 0,1 0 0,0 0 0,-1 0 0,1 0 0,-1 0 0,0 0 0,1-1 0,0 1 0,0-1 0,0 1 0,-1-1 0,1 1 0,0-1 0,0 1 0,0-1 0,0 0 0,0 1 0,0-1 0,0 1 0,0-1 0,0 1 0,0-1 0,0 1 0,0-1 0,1 1 0,-1-1 0,0 0 0,4-9 0,0 0 0,1 0 0,0 0 0,8-10 0,33-45 0,-33 46 0,302-373 0,-311 386 0,0 1 0,0 1 0,1-1 0,0 1 0,10-7 0,-15 11 0,0 0 0,0-1 0,1 1 0,-1 0 0,0 0 0,0 0 0,0 0 0,0 0 0,1 0 0,-1 0 0,0 0 0,0 0 0,0 0 0,1 0 0,-1 0 0,0 0 0,0 0 0,0 0 0,0 0 0,1 0 0,-1 0 0,0 0 0,0 0 0,0 0 0,0 0 0,1 0 0,-1 0 0,0 1 0,0-1 0,0 0 0,0 0 0,0 0 0,1 0 0,-1 0 0,0 0 0,0 1 0,0-1 0,0 0 0,0 0 0,0 0 0,0 0 0,0 1 0,1-1 0,-1 0 0,0 0 0,0 0 0,0 1 0,-3 17 0,-6 4 0,-20 40 0,-185 288 0,-9 20 0,221-367 0,0 0 0,0 1 0,0-1 0,1 1 0,-1-1 0,1 1 0,0-1 0,0 1 0,-1 6 0,3-10 0,-1 0 0,0 0 0,0 0 0,1 0 0,-1 1 0,0-1 0,1 0 0,-1 0 0,0 0 0,0 0 0,1 0 0,-1 0 0,0 0 0,1 0 0,-1 0 0,0 0 0,1 0 0,-1 0 0,0 0 0,0 0 0,1 0 0,-1-1 0,0 1 0,0 0 0,1 0 0,-1 0 0,0 0 0,0 0 0,1-1 0,-1 1 0,0 0 0,0 0 0,1-1 0,21-16 0,43-42 0,71-84 0,47-78 0,-100 115 0,-46 54 0,-37 52 0,0 0 0,-1 0 0,1 0 0,0 0 0,0 0 0,0 0 0,0 0 0,0 0 0,0 0 0,0 0 0,0 0 0,0 0 0,-1 0 0,1 0 0,0 0 0,0 0 0,0 0 0,0 0 0,0 0 0,0 0 0,0-1 0,0 1 0,0 0 0,0 0 0,0 0 0,-1 0 0,1 0 0,0 0 0,0 0 0,0 0 0,0 0 0,0 0 0,0 0 0,0 0 0,0-1 0,0 1 0,0 0 0,0 0 0,0 0 0,0 0 0,0 0 0,0 0 0,0 0 0,0 0 0,0 0 0,0-1 0,0 1 0,0 0 0,0 0 0,0 0 0,0 0 0,0 0 0,0 0 0,0 0 0,0 0 0,0 0 0,0 0 0,0-1 0,0 1 0,1 0 0,-17 11 0,-81 80 0,36-31 0,-314 289 0,370-344 0,-9 8 0,21-20 0,11-10 0,316-327 0,-269 276 0,-60 62 0,0 2 0,1-1 0,10-6 0,-16 10 0,1 1 0,-1 0 0,0 0 0,1-1 0,-1 1 0,0 0 0,1 0 0,-1 0 0,1 0 0,-1 0 0,0-1 0,1 1 0,-1 0 0,1 0 0,-1 0 0,0 0 0,1 0 0,-1 0 0,1 1 0,-1-1 0,1 0 0,-1 0 0,0 0 0,1 0 0,-1 0 0,1 1 0,0 0 0,-1 0 0,0-1 0,1 1 0,-1 0 0,0 0 0,0 0 0,0 0 0,0 0 0,1 0 0,-1 0 0,0 0 0,-1 0 0,1 0 0,0 0 0,0 0 0,0-1 0,-1 3 0,-5 15 0,0 1 0,-1-1 0,-1-1 0,-1 1 0,-13 20 0,7-13 0,-260 397 0,240-378 0,200-264 0,-79 109 0,-63 81 0,86-119 0,-106 145 0,0 0 0,-1 0 0,0-1 0,0 1 0,4-9 0,-6 13 0,0-1 0,0 1 0,0 0 0,0 0 0,-1 0 0,1 0 0,0-1 0,0 1 0,0 0 0,0 0 0,0 0 0,0 0 0,0 0 0,0-1 0,0 1 0,0 0 0,0 0 0,-1 0 0,1 0 0,0 0 0,0 0 0,0 0 0,0-1 0,0 1 0,0 0 0,-1 0 0,1 0 0,0 0 0,0 0 0,0 0 0,0 0 0,-1 0 0,1 0 0,0 0 0,0 0 0,0 0 0,0 0 0,-1 0 0,1 0 0,0 0 0,0 0 0,0 0 0,0 0 0,0 0 0,-1 0 0,1 0 0,0 0 0,0 1 0,0-1 0,0 0 0,0 0 0,-1 0 0,-21 13 0,-59 46 0,60-43 0,-329 219 0,338-228 0,-1 0 0,0-1 0,-26 7 0,37-12 0,0-1 0,0 1 0,0-1 0,0 0 0,0 0 0,0 0 0,0 0 0,0 0 0,-4-1 0,5 1 0,1 0 0,-1-1 0,1 1 0,-1 0 0,1 0 0,-1-1 0,1 1 0,-1 0 0,1-1 0,-1 1 0,1 0 0,-1-1 0,1 1 0,0-1 0,-1 1 0,1-1 0,0 1 0,-1-1 0,1 1 0,0-1 0,0 1 0,-1-1 0,1 0 0,0-3 0,0 1 0,0 0 0,1 0 0,-1 0 0,1 0 0,0 0 0,0 0 0,0 0 0,0 0 0,0 0 0,1 0 0,1-3 0,13-20 0,28-36 0,211-234 0,13 20 0,-249 255 0,-17 17 0,-4 4 0,-32 23 0,-103 86 0,83-63 0,-1-3 0,-69 40 0,99-71 0,24-12 0,1 0 0,-1 0 0,1 1 0,-1-1 0,1 0 0,-1 0 0,1 0 0,-1 0 0,1 0 0,0 0 0,-1 0 0,1 0 0,-1 0 0,1 0 0,-1 0 0,1 0 0,-1 0 0,1-1 0,-1 1 0,1 0 0,-1 0 0,1 0 0,-1-1 0,1 1 0,-1-1 0,1 0 0,0 1 0,0-1 0,0 1 0,-1-1 0,1 0 0,0 1 0,0-1 0,0 0 0,0 1 0,0-1 0,0 0 0,0 1 0,1-1 0,-1 1 0,0-1 0,0 0 0,0 1 0,1-2 0,12-23 0,28-35 0,2 2 0,55-57 0,-34 41 0,-36 41 0,180-227 0,-185 222 0,-24 38 0,1 0 0,0 0 0,0 0 0,0 0 0,0 0 0,0 0 0,0 0 0,0 0 0,-1 0 0,1 0 0,0 0 0,0 0 0,0 0 0,0 0 0,0 0 0,0 0 0,-1 0 0,1 0 0,0 0 0,0-1 0,0 1 0,0 0 0,0 0 0,0 0 0,0 0 0,0 0 0,0 0 0,0 0 0,-1 0 0,1 0 0,0-1 0,0 1 0,0 0 0,0 0 0,0 0 0,0 0 0,0 0 0,0 0 0,0 0 0,0-1 0,0 1 0,0 0 0,0 0 0,0 0 0,0 0 0,0 0 0,0 0 0,0-1 0,0 1 0,0 0 0,0 0 0,0 0 0,0 0 0,0 0 0,1 0 0,-1 0 0,0 0 0,0-1 0,0 1 0,0 0 0,0 0 0,0 0 0,0 0 0,0 0 0,0 0 0,1 0 0,-22 17 0,-56 58 0,-137 140 0,-117 115 0,237-244 0,87-80 0,1-1 0,-1 0 0,0 0 0,0 0 0,-12 4 0,19-8 0,0-1 0,-1 0 0,1 0 0,0 0 0,-1 0 0,1 0 0,0 0 0,0 0 0,-1 1 0,1-1 0,0 0 0,-1 0 0,1 0 0,0-1 0,-1 1 0,1 0 0,0 0 0,-1 0 0,1 0 0,0 0 0,-1 0 0,1 0 0,0 0 0,-1-1 0,1 1 0,0 0 0,0 0 0,-1 0 0,1-1 0,0 1 0,-1-1 0,1 0 0,0 0 0,0 0 0,0 0 0,-1 0 0,1 0 0,0 0 0,1 0 0,-1 0 0,0 0 0,0 0 0,0 0 0,0 0 0,1-1 0,5-12 0,-1-1 0,2 2 0,0-1 0,10-14 0,46-62 0,-59 86 0,244-308 0,-147 189 0,-78 96 0,152-184 0,-116 150 0,-58 59 0,1 1 0,-1-1 0,1 1 0,0 0 0,-1-1 0,1 1 0,0 0 0,0 0 0,2 0 0,-4 1 0,0 0 0,0 0 0,0 0 0,1 0 0,-1 0 0,0 0 0,0 0 0,0 0 0,1 0 0,-1 0 0,0 1 0,0-1 0,0 0 0,0 0 0,1 0 0,-1 0 0,0 0 0,0 0 0,0 1 0,0-1 0,0 0 0,0 0 0,1 0 0,-1 1 0,0-1 0,0 0 0,0 0 0,0 0 0,0 0 0,0 1 0,0-1 0,0 0 0,0 0 0,0 0 0,0 1 0,0-1 0,0 0 0,0 0 0,0 1 0,0-1 0,0 0 0,0 0 0,0 0 0,0 0 0,0 1 0,-1-1 0,-1 9 0,-1 0 0,-7 15 0,10-24 0,-115 241 0,28-62 0,-117 305 0,176-404 0,27-78 0,1 0 0,-1 0 0,1 0 0,0 0 0,0 0 0,0 0 0,0 0 0,0 3 0,0-4 0,0-1 0,0 0 0,0 0 0,0 1 0,1-1 0,-1 0 0,0 0 0,0 1 0,0-1 0,0 0 0,0 0 0,1 0 0,-1 1 0,0-1 0,0 0 0,0 0 0,1 0 0,-1 0 0,0 1 0,0-1 0,0 0 0,1 0 0,-1 0 0,0 0 0,0 0 0,1 0 0,-1 0 0,0 0 0,0 0 0,1 0 0,-1 0 0,0 0 0,1 0 0,-1 0 0,0 0 0,3-1 0,0 0 0,0 0 0,-1-1 0,1 1 0,-1-1 0,1 1 0,-1-1 0,5-4 0,14-15 0,-1-2 0,0 0 0,20-34 0,-19 27 0,37-41 0,-57 69 0,0 1 0,0 0 0,0 0 0,0 0 0,0 0 0,0 1 0,0-1 0,0 0 0,0 0 0,0 1 0,0-1 0,0 0 0,1 1 0,-1-1 0,0 1 0,0 0 0,1-1 0,-1 1 0,0 0 0,2 0 0,-2 0 0,0 1 0,0 0 0,0 0 0,0-1 0,-1 1 0,1 0 0,0 0 0,-1 0 0,1 0 0,-1 0 0,1 0 0,-1 0 0,1 0 0,-1 0 0,0 0 0,1 0 0,-1 0 0,0 0 0,0 1 0,0-1 0,0 0 0,0 0 0,0 0 0,0 2 0,-2 32 0,-1-1 0,-1 1 0,-2-1 0,-11 35 0,7-27 0,1-6 0,3-14 0,1 0 0,-4 39 0,9-60 0,0 0 0,0 0 0,0 0 0,0 0 0,0-1 0,0 1 0,0 0 0,1 0 0,-1 0 0,0 0 0,0 0 0,1 0 0,0 1 0,-1-2 0,0 1 0,1-1 0,-1 0 0,0 0 0,0 0 0,1 0 0,-1 0 0,0 1 0,1-1 0,-1 0 0,0 0 0,0 0 0,1 0 0,-1 0 0,0 0 0,1 0 0,-1 0 0,0 0 0,0 0 0,1 0 0,-1 0 0,0 0 0,1 0 0,-1 0 0,0 0 0,0 0 0,1-1 0,-1 1 0,4-2 0,-1 0 0,1-1 0,-1 1 0,0-1 0,3-3 0,-3 3 0,52-52 0,78-104 0,32-74 0,-147 208 0,-16 23 0,-11 16 0,-267 346 0,260-342 0,27-35 0,57-77 0,-25 38 0,65-115 0,-100 151 0,-6 13 0,-6 8 0,-15 20 0,0 1 0,-17 26 0,14-17 0,21-30 0,1-1 0,0 1 0,0-1 0,-1 1 0,1-1 0,0 1 0,0-1 0,-1 0 0,1 1 0,-1-1 0,1 1 0,0-1 0,-1 0 0,1 0 0,-1 1 0,1-1 0,-1 0 0,1 0 0,0 1 0,-1-1 0,1 0 0,-1 0 0,1 0 0,-2 0 0,2 0 0,0-1 0,-1 1 0,1 0 0,0-1 0,-1 1 0,1-1 0,0 1 0,0-1 0,0 1 0,-1-1 0,1 1 0,0-1 0,0 1 0,0-1 0,0 1 0,0-1 0,0 0 0,0 0 0,4-33 0,-4 32 0,11-45 0,-8 34 0,1 0 0,-2 1 0,0-1 0,0-17 0,-2 29 0,0 0 0,0 0 0,0 1 0,0-1 0,0 0 0,0 1 0,0-1 0,0 0 0,0 1 0,-1-1 0,1 0 0,0 1 0,0-1 0,-1 1 0,1-1 0,-1 0 0,0 0 0,1 1 0,0 0 0,-1 0 0,1-1 0,0 1 0,-1 0 0,1 0 0,0 0 0,0 0 0,-1 0 0,1 0 0,0 0 0,-1 0 0,1 0 0,0 0 0,-1 0 0,1 1 0,0-1 0,-1 0 0,1 0 0,0 0 0,-1 0 0,1 0 0,0 0 0,0 1 0,-1-1 0,-16 19 0,4 1 0,1 1 0,1 0 0,1 0 0,-11 34 0,19-43 0,10-23 0,64-149 0,-30 64 0,41-89 0,-250 514 0,61-131 0,106-196 0,5-8 0,10-15 0,45-81 0,92-213 0,-148 305 0,0 1 0,4-19 0,-8 28 0,0 0 0,0 0 0,0-1 0,0 1 0,0 0 0,0 0 0,0-1 0,0 1 0,0 0 0,0 0 0,0-1 0,0 1 0,0 0 0,0 0 0,0-1 0,0 1 0,0 0 0,0 0 0,0-1 0,-1 1 0,1 0 0,0 0 0,0 0 0,0-1 0,0 1 0,0 0 0,-1 0 0,1 0 0,0-1 0,0 1 0,-1 0 0,-9 3 0,-9 10 0,1 1 0,1 0 0,0 2 0,1 0 0,-15 19 0,9-11 0,6-5 0,5-7 0,0-1 0,-17 15 0,20-22 0,4-6 0,7-13 0,7-4 0,22-34 0,-22 39 0,-2 1 0,0-2 0,0 1 0,-1-1 0,6-18 0,-13 31-8,1 0-1,-1 0 1,1 1-1,-1-1 1,0 0-1,0 0 1,0 0-1,0 0 0,0 0 1,0 0-1,-1 1 1,0-4-1,1 4 18,-1 0 0,1 0 0,-1 0 0,1 1-1,-1-1 1,0 0 0,1 0 0,-1 0 0,0 1 0,0-1-1,1 0 1,-1 1 0,0-1 0,0 1 0,0-1 0,-2 0-1,-2-1-35,0 1-1,0 0 1,-1 0-1,1 1 1,-1 0-1,-9 0 1,-12 0-1185,14-2-5614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5A2CC-3C1B-445B-817D-AB129DB5E747}"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6214D-492F-4D69-8D2E-C7735F480A6C}" type="slidenum">
              <a:rPr lang="zh-CN" altLang="en-US" smtClean="0"/>
              <a:t>‹#›</a:t>
            </a:fld>
            <a:endParaRPr lang="zh-CN" altLang="en-US"/>
          </a:p>
        </p:txBody>
      </p:sp>
    </p:spTree>
    <p:extLst>
      <p:ext uri="{BB962C8B-B14F-4D97-AF65-F5344CB8AC3E}">
        <p14:creationId xmlns:p14="http://schemas.microsoft.com/office/powerpoint/2010/main" val="292136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zotero.org/google-docs/?X8W28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a:t>
            </a:r>
            <a:r>
              <a:rPr lang="en-US" altLang="zh-CN" dirty="0"/>
              <a:t>xxx</a:t>
            </a:r>
            <a:r>
              <a:rPr lang="zh-CN" altLang="en-US" dirty="0"/>
              <a:t>的</a:t>
            </a:r>
            <a:r>
              <a:rPr lang="en-US" altLang="zh-CN" dirty="0"/>
              <a:t>xxx</a:t>
            </a:r>
            <a:r>
              <a:rPr lang="zh-CN" altLang="en-US" dirty="0"/>
              <a:t>，指导老师是</a:t>
            </a:r>
            <a:r>
              <a:rPr lang="en-US" altLang="zh-CN" dirty="0"/>
              <a:t>xxx</a:t>
            </a:r>
            <a:r>
              <a:rPr lang="zh-CN" altLang="en-US" dirty="0"/>
              <a:t>。今天我报告的主题是</a:t>
            </a:r>
            <a:r>
              <a:rPr lang="en-US" altLang="zh-CN" dirty="0"/>
              <a:t>xxx</a:t>
            </a:r>
            <a:r>
              <a:rPr lang="zh-CN" altLang="en-US" dirty="0"/>
              <a:t>。</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1</a:t>
            </a:fld>
            <a:endParaRPr lang="zh-CN" altLang="en-US"/>
          </a:p>
        </p:txBody>
      </p:sp>
    </p:spTree>
    <p:extLst>
      <p:ext uri="{BB962C8B-B14F-4D97-AF65-F5344CB8AC3E}">
        <p14:creationId xmlns:p14="http://schemas.microsoft.com/office/powerpoint/2010/main" val="2987782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但之前的研究多局限于简单知觉决策过程中，即多是研究物理刺激的某个单一属性的证据积累过程，尚未有太多研究关注复杂的刺激是否也同样存在证据积累过程。于是我们提出了我们的研究问题：</a:t>
            </a:r>
            <a:r>
              <a:rPr lang="en-US" altLang="zh-CN" dirty="0"/>
              <a:t>xxx</a:t>
            </a:r>
            <a:r>
              <a:rPr lang="zh-CN" altLang="en-US" dirty="0"/>
              <a:t>，我们试图从行为和</a:t>
            </a:r>
            <a:r>
              <a:rPr lang="en-US" altLang="zh-CN" dirty="0"/>
              <a:t>EEG</a:t>
            </a:r>
            <a:r>
              <a:rPr lang="zh-CN" altLang="en-US" dirty="0"/>
              <a:t>层面来对这个问题进行回答。</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14</a:t>
            </a:fld>
            <a:endParaRPr lang="zh-CN" altLang="en-US"/>
          </a:p>
        </p:txBody>
      </p:sp>
    </p:spTree>
    <p:extLst>
      <p:ext uri="{BB962C8B-B14F-4D97-AF65-F5344CB8AC3E}">
        <p14:creationId xmlns:p14="http://schemas.microsoft.com/office/powerpoint/2010/main" val="160150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我们根据三种神经特征的提取方式和三种探究脑和行为相关关系的方法来进行多路径分析，一共形成了</a:t>
            </a:r>
            <a:r>
              <a:rPr lang="en-US" altLang="zh-CN" dirty="0"/>
              <a:t>9</a:t>
            </a:r>
            <a:r>
              <a:rPr lang="zh-CN" altLang="en-US" dirty="0"/>
              <a:t>种策略，以便找到最优的衡量中央顶叶正波和证据积累过程的关系的方法</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15</a:t>
            </a:fld>
            <a:endParaRPr lang="zh-CN" altLang="en-US"/>
          </a:p>
        </p:txBody>
      </p:sp>
    </p:spTree>
    <p:extLst>
      <p:ext uri="{BB962C8B-B14F-4D97-AF65-F5344CB8AC3E}">
        <p14:creationId xmlns:p14="http://schemas.microsoft.com/office/powerpoint/2010/main" val="3277764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我们选取了</a:t>
            </a:r>
            <a:r>
              <a:rPr lang="en-US" altLang="zh-CN" sz="1800" kern="100" dirty="0">
                <a:effectLst/>
                <a:latin typeface="Times New Roman" panose="02020603050405020304" pitchFamily="18" charset="0"/>
                <a:ea typeface="宋体" panose="02010600030101010101" pitchFamily="2" charset="-122"/>
              </a:rPr>
              <a:t>Georgie et al. (2018)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在开放科学平台</a:t>
            </a:r>
            <a:r>
              <a:rPr lang="en-US" altLang="zh-CN" sz="1800" kern="100" dirty="0">
                <a:effectLst/>
                <a:latin typeface="Times New Roman" panose="02020603050405020304" pitchFamily="18" charset="0"/>
                <a:ea typeface="宋体" panose="02010600030101010101" pitchFamily="2" charset="-122"/>
              </a:rPr>
              <a:t>(Open Science Framework, OSF)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发布的知觉决策数据集</a:t>
            </a:r>
            <a:r>
              <a:rPr lang="en-US" altLang="zh-CN" sz="1800" kern="100" dirty="0">
                <a:effectLst/>
                <a:latin typeface="Times New Roman" panose="02020603050405020304" pitchFamily="18" charset="0"/>
                <a:ea typeface="宋体" panose="02010600030101010101" pitchFamily="2" charset="-122"/>
              </a:rPr>
              <a:t>(Georgie et al., 2018)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选择该数据集的原因是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该数据集采用人脸汽车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，符合我们的研究对象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该数据集同步记录了行为和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EEG</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数据，可以是我们从两个层面进行回答。</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在本研究中，</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名被试的数据被排除，缺少与行为数据相匹配的</a:t>
            </a:r>
            <a:r>
              <a:rPr lang="en-US" altLang="zh-CN" sz="1800" kern="100" dirty="0">
                <a:effectLst/>
                <a:latin typeface="Times New Roman" panose="02020603050405020304" pitchFamily="18" charset="0"/>
                <a:ea typeface="宋体" panose="02010600030101010101" pitchFamily="2" charset="-122"/>
              </a:rPr>
              <a:t>EEG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该数据集使用使用人脸</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汽车范式对知觉决策进行研究，实验为</a:t>
            </a:r>
            <a:r>
              <a:rPr lang="en-US" altLang="zh-CN" sz="1800" kern="100" dirty="0">
                <a:effectLst/>
                <a:latin typeface="Times New Roman" panose="02020603050405020304" pitchFamily="18" charset="0"/>
                <a:ea typeface="宋体" panose="02010600030101010101" pitchFamily="2" charset="-122"/>
              </a:rPr>
              <a:t>2 </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 2 </a:t>
            </a:r>
            <a:r>
              <a:rPr lang="zh-CN" altLang="zh-CN" sz="1800" kern="100" dirty="0">
                <a:effectLst/>
                <a:latin typeface="Times New Roman" panose="02020603050405020304" pitchFamily="18" charset="0"/>
                <a:ea typeface="宋体" panose="02010600030101010101" pitchFamily="2" charset="-122"/>
              </a:rPr>
              <a:t>两因素被试内实验，实验因素为知觉清晰度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“高”和“低”</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和空间偏向</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“是”和“否”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，记录下各被试的反应时，准确率。</a:t>
            </a: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l">
              <a:lnSpc>
                <a:spcPct val="150000"/>
              </a:lnSpc>
            </a:pPr>
            <a:r>
              <a:rPr lang="zh-CN" altLang="zh-CN" sz="1800" kern="100" dirty="0">
                <a:effectLst/>
                <a:latin typeface="Times New Roman" panose="02020603050405020304" pitchFamily="18" charset="0"/>
                <a:ea typeface="宋体" panose="02010600030101010101" pitchFamily="2" charset="-122"/>
              </a:rPr>
              <a:t>在每次实验中，刺激呈现前会根据空间偏向条件呈现一个向左或向右的单向</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空间偏向</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或双向</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无空间偏向</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的提示箭头，在空间偏向的条件下，被试需要将注意力分配到对应的视野，在非空间偏向的条件下，刺激会在两个视野中随即呈现，该提示会持续</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毫秒。</a:t>
            </a:r>
          </a:p>
          <a:p>
            <a:pPr indent="266700" algn="l">
              <a:lnSpc>
                <a:spcPct val="150000"/>
              </a:lnSpc>
            </a:pPr>
            <a:r>
              <a:rPr lang="zh-CN" altLang="zh-CN" sz="1800" kern="100" dirty="0">
                <a:effectLst/>
                <a:latin typeface="Times New Roman" panose="02020603050405020304" pitchFamily="18" charset="0"/>
                <a:ea typeface="宋体" panose="02010600030101010101" pitchFamily="2" charset="-122"/>
              </a:rPr>
              <a:t>该提示结束后，被试的左右视野会呈现面孔或汽车的视觉刺激，该刺激会根据知觉清晰度条件呈现一个清晰</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高知觉清晰度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或模糊</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低知觉清晰度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的图片。单个刺激呈现</a:t>
            </a:r>
            <a:r>
              <a:rPr lang="en-US" altLang="zh-CN" sz="1800" kern="100" dirty="0">
                <a:effectLst/>
                <a:latin typeface="Times New Roman" panose="02020603050405020304" pitchFamily="18" charset="0"/>
                <a:ea typeface="宋体" panose="02010600030101010101" pitchFamily="2" charset="-122"/>
              </a:rPr>
              <a:t>200</a:t>
            </a:r>
            <a:r>
              <a:rPr lang="zh-CN" altLang="zh-CN" sz="1800" kern="100" dirty="0">
                <a:effectLst/>
                <a:latin typeface="Times New Roman" panose="02020603050405020304" pitchFamily="18" charset="0"/>
                <a:ea typeface="宋体" panose="02010600030101010101" pitchFamily="2" charset="-122"/>
              </a:rPr>
              <a:t>毫秒，被试需要快速而准确地按下相应的按键来判断刺激类别，被试的反应时和准确率将被记录。刺激类别与反应按键的对应关系在被试间进行平衡。</a:t>
            </a:r>
            <a:endParaRPr lang="en-US" altLang="zh-CN" sz="1800" kern="100" dirty="0">
              <a:effectLst/>
              <a:latin typeface="Times New Roman" panose="02020603050405020304" pitchFamily="18" charset="0"/>
              <a:ea typeface="宋体" panose="02010600030101010101" pitchFamily="2" charset="-122"/>
            </a:endParaRPr>
          </a:p>
          <a:p>
            <a:pPr indent="266700" algn="l">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知觉清晰度和空间偏向这两个实验因素的组合创造了四种实验条件：高知觉清晰度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空间偏向、高知觉清晰度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无空间偏向、低知觉清晰度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空间偏向、低知觉清晰度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无空间偏向。每种条件下存在</a:t>
            </a:r>
            <a:r>
              <a:rPr lang="en-US" altLang="zh-CN" sz="1800" kern="100" dirty="0">
                <a:effectLst/>
                <a:latin typeface="Times New Roman" panose="02020603050405020304" pitchFamily="18" charset="0"/>
                <a:ea typeface="宋体" panose="02010600030101010101" pitchFamily="2" charset="-122"/>
              </a:rPr>
              <a:t>72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试次，其中</a:t>
            </a:r>
            <a:r>
              <a:rPr lang="en-US" altLang="zh-CN" sz="1800" kern="100" dirty="0">
                <a:effectLst/>
                <a:latin typeface="Times New Roman" panose="02020603050405020304" pitchFamily="18" charset="0"/>
                <a:ea typeface="宋体" panose="02010600030101010101" pitchFamily="2" charset="-122"/>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个试次的刺激类别为面孔，</a:t>
            </a:r>
            <a:r>
              <a:rPr lang="en-US" altLang="zh-CN" sz="1800" kern="100" dirty="0">
                <a:effectLst/>
                <a:latin typeface="Times New Roman" panose="02020603050405020304" pitchFamily="18" charset="0"/>
                <a:ea typeface="宋体" panose="02010600030101010101" pitchFamily="2" charset="-122"/>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个试次的刺激类别为汽车。在每一试次中，被试分配到的实验条件和刺激类别均随机的</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16</a:t>
            </a:fld>
            <a:endParaRPr lang="zh-CN" altLang="en-US"/>
          </a:p>
        </p:txBody>
      </p:sp>
    </p:spTree>
    <p:extLst>
      <p:ext uri="{BB962C8B-B14F-4D97-AF65-F5344CB8AC3E}">
        <p14:creationId xmlns:p14="http://schemas.microsoft.com/office/powerpoint/2010/main" val="347672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a:t>
            </a:r>
            <a:r>
              <a:rPr lang="en-US" altLang="zh-CN" dirty="0"/>
              <a:t>HDDM</a:t>
            </a:r>
            <a:r>
              <a:rPr lang="zh-CN" altLang="en-US" dirty="0"/>
              <a:t>这个工具包来进行行为建模，选择这个工具包主要有三个原因</a:t>
            </a:r>
            <a:endParaRPr lang="en-US" altLang="zh-CN" dirty="0"/>
          </a:p>
          <a:p>
            <a:r>
              <a:rPr lang="en-US" altLang="zh-CN" dirty="0"/>
              <a:t>1.Xxx</a:t>
            </a:r>
          </a:p>
          <a:p>
            <a:r>
              <a:rPr lang="en-US" altLang="zh-CN" dirty="0"/>
              <a:t>2.Xxx</a:t>
            </a:r>
          </a:p>
          <a:p>
            <a:r>
              <a:rPr lang="zh-CN" altLang="en-US" dirty="0"/>
              <a:t>这两个特点使我们能够对小样本数据进行认知建模</a:t>
            </a:r>
            <a:endParaRPr lang="en-US" altLang="zh-CN" dirty="0"/>
          </a:p>
          <a:p>
            <a:r>
              <a:rPr lang="en-US" altLang="zh-CN" dirty="0"/>
              <a:t>3.</a:t>
            </a:r>
          </a:p>
          <a:p>
            <a:endParaRPr lang="en-US" altLang="zh-CN" dirty="0"/>
          </a:p>
          <a:p>
            <a:endParaRPr lang="en-US" altLang="zh-CN" dirty="0"/>
          </a:p>
          <a:p>
            <a:endParaRPr lang="en-US" altLang="zh-CN" dirty="0"/>
          </a:p>
          <a:p>
            <a:r>
              <a:rPr lang="en-US" altLang="zh-CN" dirty="0"/>
              <a:t>DIC</a:t>
            </a:r>
            <a:r>
              <a:rPr lang="zh-CN" altLang="en-US" dirty="0"/>
              <a:t>通过计算所有参数的后验分布值对数据的预测性，通过对数似然来描述模型对数据的拟合程度。一般来说，</a:t>
            </a:r>
            <a:r>
              <a:rPr lang="en-US" altLang="zh-CN" dirty="0"/>
              <a:t>DIC</a:t>
            </a:r>
            <a:r>
              <a:rPr lang="zh-CN" altLang="en-US" dirty="0"/>
              <a:t>越小，模型表现越好。</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19</a:t>
            </a:fld>
            <a:endParaRPr lang="zh-CN" altLang="en-US"/>
          </a:p>
        </p:txBody>
      </p:sp>
    </p:spTree>
    <p:extLst>
      <p:ext uri="{BB962C8B-B14F-4D97-AF65-F5344CB8AC3E}">
        <p14:creationId xmlns:p14="http://schemas.microsoft.com/office/powerpoint/2010/main" val="63469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神经特征的选取，我们对首先对</a:t>
            </a:r>
            <a:r>
              <a:rPr lang="en-US" altLang="zh-CN" dirty="0"/>
              <a:t>EEG</a:t>
            </a:r>
            <a:r>
              <a:rPr lang="zh-CN" altLang="en-US" dirty="0"/>
              <a:t>数据进行预处理，基于反应锁时 平均</a:t>
            </a:r>
            <a:r>
              <a:rPr lang="en-US" altLang="zh-CN" dirty="0"/>
              <a:t>cpzcp1cp2</a:t>
            </a:r>
            <a:r>
              <a:rPr lang="zh-CN" altLang="en-US" dirty="0"/>
              <a:t>三个电极点处的幅值。</a:t>
            </a:r>
            <a:endParaRPr lang="en-US" altLang="zh-CN" dirty="0"/>
          </a:p>
          <a:p>
            <a:endParaRPr lang="en-US" altLang="zh-CN" dirty="0"/>
          </a:p>
          <a:p>
            <a:r>
              <a:rPr lang="zh-CN" altLang="en-US" dirty="0"/>
              <a:t>对基于刺激锁时的数据进行单试次分析，按照行为的反应时间从小到大进行排序，纵轴为对应的试次序号，颜色深浅为幅值大小。我们发现到达峰值的时间和反应时间相关。这表明存在</a:t>
            </a:r>
            <a:endParaRPr lang="en-US" altLang="zh-CN" dirty="0"/>
          </a:p>
          <a:p>
            <a:endParaRPr lang="en-US" altLang="zh-CN" dirty="0"/>
          </a:p>
          <a:p>
            <a:r>
              <a:rPr lang="zh-CN" altLang="en-US" dirty="0"/>
              <a:t>中央顶叶正波的提取上，不同研究者有不同的提取方式，比较常见的三种特征提取方法就是均值，斜率和峰值。我们分别对这些特征进行了提取。</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20</a:t>
            </a:fld>
            <a:endParaRPr lang="zh-CN" altLang="en-US"/>
          </a:p>
        </p:txBody>
      </p:sp>
    </p:spTree>
    <p:extLst>
      <p:ext uri="{BB962C8B-B14F-4D97-AF65-F5344CB8AC3E}">
        <p14:creationId xmlns:p14="http://schemas.microsoft.com/office/powerpoint/2010/main" val="412379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传统上进行脑和行为比较的方法也被叫做两步法，这种方法先将决策过程的参数进行拟合，再将行为模型的参数与神经数据相关联。而联合建模则是将决策过程的参数及其与神经数据的联系整合到一个步骤中，同时估计行为参数及其与神经数据之间的关联。 具体来说，在试次层面，我们构建了一个广义线性模型，将神经数据和实验条件作为自变量，行为参数作为因变量，再进行模型拟合，同时估计回归系数</a:t>
            </a:r>
            <a:r>
              <a:rPr lang="en-US" altLang="zh-CN" dirty="0"/>
              <a:t>beta</a:t>
            </a:r>
            <a:r>
              <a:rPr lang="zh-CN" altLang="en-US" dirty="0"/>
              <a:t>和行为参数。在被试层面，我们先将神经数据进行逐试次平均，再构建了一个广义线性模型，同时估计回归系数</a:t>
            </a:r>
            <a:r>
              <a:rPr lang="en-US" altLang="zh-CN" dirty="0"/>
              <a:t>beta</a:t>
            </a:r>
            <a:r>
              <a:rPr lang="zh-CN" altLang="en-US" dirty="0"/>
              <a:t>和行为参数，</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23</a:t>
            </a:fld>
            <a:endParaRPr lang="zh-CN" altLang="en-US"/>
          </a:p>
        </p:txBody>
      </p:sp>
    </p:spTree>
    <p:extLst>
      <p:ext uri="{BB962C8B-B14F-4D97-AF65-F5344CB8AC3E}">
        <p14:creationId xmlns:p14="http://schemas.microsoft.com/office/powerpoint/2010/main" val="3079405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我们根据三种神经特征的提取方式和三种探究脑和行为相关关系的方法来进行多路径分析，一共形成了</a:t>
            </a:r>
            <a:r>
              <a:rPr lang="en-US" altLang="zh-CN" dirty="0"/>
              <a:t>9</a:t>
            </a:r>
            <a:r>
              <a:rPr lang="zh-CN" altLang="en-US" dirty="0"/>
              <a:t>种策略，以便找到最优的衡量中央顶叶正波和证据积累过程的关系的方法</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25</a:t>
            </a:fld>
            <a:endParaRPr lang="zh-CN" altLang="en-US"/>
          </a:p>
        </p:txBody>
      </p:sp>
    </p:spTree>
    <p:extLst>
      <p:ext uri="{BB962C8B-B14F-4D97-AF65-F5344CB8AC3E}">
        <p14:creationId xmlns:p14="http://schemas.microsoft.com/office/powerpoint/2010/main" val="346690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xxx</a:t>
            </a:r>
            <a:r>
              <a:rPr lang="zh-CN" altLang="en-US" dirty="0"/>
              <a:t>不同的心理过程，我们构建了三种不同的行为模型，</a:t>
            </a:r>
            <a:r>
              <a:rPr lang="en-US" altLang="zh-CN" dirty="0"/>
              <a:t>123</a:t>
            </a:r>
            <a:r>
              <a:rPr lang="zh-CN" altLang="en-US" dirty="0"/>
              <a:t>分别假设</a:t>
            </a:r>
            <a:r>
              <a:rPr lang="en-US" altLang="zh-CN" dirty="0"/>
              <a:t>xx</a:t>
            </a:r>
            <a:r>
              <a:rPr lang="zh-CN" altLang="en-US" dirty="0"/>
              <a:t>受什么影响，最后比较发现</a:t>
            </a:r>
            <a:r>
              <a:rPr lang="en-US" altLang="zh-CN" dirty="0"/>
              <a:t>DIC</a:t>
            </a:r>
            <a:r>
              <a:rPr lang="zh-CN" altLang="en-US" dirty="0"/>
              <a:t>最低的是，我们推断</a:t>
            </a:r>
            <a:r>
              <a:rPr lang="en-US" altLang="zh-CN" dirty="0"/>
              <a:t>xxx</a:t>
            </a:r>
            <a:r>
              <a:rPr lang="zh-CN" altLang="en-US" dirty="0"/>
              <a:t>提供了证据支持</a:t>
            </a:r>
            <a:r>
              <a:rPr lang="en-US" altLang="zh-CN" dirty="0" err="1"/>
              <a:t>xxxx</a:t>
            </a:r>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27</a:t>
            </a:fld>
            <a:endParaRPr lang="zh-CN" altLang="en-US"/>
          </a:p>
        </p:txBody>
      </p:sp>
    </p:spTree>
    <p:extLst>
      <p:ext uri="{BB962C8B-B14F-4D97-AF65-F5344CB8AC3E}">
        <p14:creationId xmlns:p14="http://schemas.microsoft.com/office/powerpoint/2010/main" val="45533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我们先对三种特征和两种联合建模的方法进行建模。为什么前三无参数，后三有参数。前三参数本身存在噪音，所以没有添加变异参数。结果发现，</a:t>
            </a:r>
            <a:r>
              <a:rPr lang="zh-CN" altLang="en-US" dirty="0">
                <a:latin typeface="华文楷体" panose="02010600040101010101" pitchFamily="2" charset="-122"/>
                <a:ea typeface="华文楷体" panose="02010600040101010101" pitchFamily="2" charset="-122"/>
              </a:rPr>
              <a:t>被试层面的模型优于试次层面的模型，这可能是由于被试层面的神经数据通过平均减小了噪音。</a:t>
            </a:r>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28</a:t>
            </a:fld>
            <a:endParaRPr lang="zh-CN" altLang="en-US"/>
          </a:p>
        </p:txBody>
      </p:sp>
    </p:spTree>
    <p:extLst>
      <p:ext uri="{BB962C8B-B14F-4D97-AF65-F5344CB8AC3E}">
        <p14:creationId xmlns:p14="http://schemas.microsoft.com/office/powerpoint/2010/main" val="255832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按照预设，假定</a:t>
            </a:r>
            <a:r>
              <a:rPr lang="en-US" altLang="zh-CN" dirty="0"/>
              <a:t>z</a:t>
            </a:r>
            <a:r>
              <a:rPr lang="zh-CN" altLang="en-US" dirty="0"/>
              <a:t>受影响，</a:t>
            </a:r>
            <a:r>
              <a:rPr lang="en-US" altLang="zh-CN" dirty="0"/>
              <a:t>9</a:t>
            </a:r>
            <a:r>
              <a:rPr lang="zh-CN" altLang="en-US" dirty="0"/>
              <a:t>种路径分析的结果都没有发现显著性，</a:t>
            </a:r>
            <a:r>
              <a:rPr lang="en-US" altLang="zh-CN" dirty="0"/>
              <a:t>95%</a:t>
            </a:r>
            <a:r>
              <a:rPr lang="zh-CN" altLang="en-US" dirty="0"/>
              <a:t>的</a:t>
            </a:r>
            <a:r>
              <a:rPr lang="en-US" altLang="zh-CN" dirty="0"/>
              <a:t>ci</a:t>
            </a:r>
            <a:r>
              <a:rPr lang="zh-CN" altLang="en-US" dirty="0"/>
              <a:t>大于</a:t>
            </a:r>
            <a:r>
              <a:rPr lang="en-US" altLang="zh-CN" dirty="0"/>
              <a:t>0.</a:t>
            </a:r>
            <a:r>
              <a:rPr lang="zh-CN" altLang="en-US" dirty="0"/>
              <a:t>没有证据表明</a:t>
            </a:r>
            <a:r>
              <a:rPr lang="en-US" altLang="zh-CN" dirty="0" err="1"/>
              <a:t>xxxx</a:t>
            </a:r>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29</a:t>
            </a:fld>
            <a:endParaRPr lang="zh-CN" altLang="en-US"/>
          </a:p>
        </p:txBody>
      </p:sp>
    </p:spTree>
    <p:extLst>
      <p:ext uri="{BB962C8B-B14F-4D97-AF65-F5344CB8AC3E}">
        <p14:creationId xmlns:p14="http://schemas.microsoft.com/office/powerpoint/2010/main" val="364919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a:t>
            </a:r>
            <a:r>
              <a:rPr lang="en-US" altLang="zh-CN" dirty="0"/>
              <a:t>xxx</a:t>
            </a:r>
            <a:r>
              <a:rPr lang="zh-CN" altLang="en-US" dirty="0"/>
              <a:t>，</a:t>
            </a:r>
            <a:r>
              <a:rPr lang="en-US" altLang="zh-CN" dirty="0"/>
              <a:t>xxx</a:t>
            </a:r>
            <a:r>
              <a:rPr lang="zh-CN" altLang="en-US" dirty="0"/>
              <a:t>，</a:t>
            </a:r>
            <a:r>
              <a:rPr lang="en-US" altLang="zh-CN" dirty="0"/>
              <a:t>xxx</a:t>
            </a:r>
            <a:r>
              <a:rPr lang="zh-CN" altLang="en-US" dirty="0"/>
              <a:t>三个方面来论述这一主题</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2</a:t>
            </a:fld>
            <a:endParaRPr lang="zh-CN" altLang="en-US"/>
          </a:p>
        </p:txBody>
      </p:sp>
    </p:spTree>
    <p:extLst>
      <p:ext uri="{BB962C8B-B14F-4D97-AF65-F5344CB8AC3E}">
        <p14:creationId xmlns:p14="http://schemas.microsoft.com/office/powerpoint/2010/main" val="4214459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40</a:t>
            </a:fld>
            <a:endParaRPr lang="zh-CN" altLang="en-US"/>
          </a:p>
        </p:txBody>
      </p:sp>
    </p:spTree>
    <p:extLst>
      <p:ext uri="{BB962C8B-B14F-4D97-AF65-F5344CB8AC3E}">
        <p14:creationId xmlns:p14="http://schemas.microsoft.com/office/powerpoint/2010/main" val="23683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en-US" altLang="zh-CN" dirty="0"/>
              <a:t>xxx</a:t>
            </a:r>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3</a:t>
            </a:fld>
            <a:endParaRPr lang="zh-CN" altLang="en-US"/>
          </a:p>
        </p:txBody>
      </p:sp>
    </p:spTree>
    <p:extLst>
      <p:ext uri="{BB962C8B-B14F-4D97-AF65-F5344CB8AC3E}">
        <p14:creationId xmlns:p14="http://schemas.microsoft.com/office/powerpoint/2010/main" val="135852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象这养一个情景，当驾驶员在过马路时，他需要看清红绿灯的颜色，判断当前出现的颜色是红色还是绿色，来决定接下来是往前开还是停下来。同时，他也需要看清人行道上有没有行人路过，来减少交通事故的风险。我们每天每时每刻都在面临这样的决策，这种接受外界刺激并作出决策的过程就是知觉决策过程。</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4</a:t>
            </a:fld>
            <a:endParaRPr lang="zh-CN" altLang="en-US"/>
          </a:p>
        </p:txBody>
      </p:sp>
    </p:spTree>
    <p:extLst>
      <p:ext uri="{BB962C8B-B14F-4D97-AF65-F5344CB8AC3E}">
        <p14:creationId xmlns:p14="http://schemas.microsoft.com/office/powerpoint/2010/main" val="216981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en-US" altLang="zh-CN" dirty="0"/>
              <a:t>xxx</a:t>
            </a:r>
            <a:r>
              <a:rPr lang="zh-CN" altLang="en-US" dirty="0"/>
              <a:t>。</a:t>
            </a:r>
          </a:p>
        </p:txBody>
      </p:sp>
      <p:sp>
        <p:nvSpPr>
          <p:cNvPr id="4" name="灯片编号占位符 3"/>
          <p:cNvSpPr>
            <a:spLocks noGrp="1"/>
          </p:cNvSpPr>
          <p:nvPr>
            <p:ph type="sldNum" sz="quarter" idx="5"/>
          </p:nvPr>
        </p:nvSpPr>
        <p:spPr/>
        <p:txBody>
          <a:bodyPr/>
          <a:lstStyle/>
          <a:p>
            <a:fld id="{B036214D-492F-4D69-8D2E-C7735F480A6C}" type="slidenum">
              <a:rPr lang="zh-CN" altLang="en-US" smtClean="0"/>
              <a:t>5</a:t>
            </a:fld>
            <a:endParaRPr lang="zh-CN" altLang="en-US"/>
          </a:p>
        </p:txBody>
      </p:sp>
    </p:spTree>
    <p:extLst>
      <p:ext uri="{BB962C8B-B14F-4D97-AF65-F5344CB8AC3E}">
        <p14:creationId xmlns:p14="http://schemas.microsoft.com/office/powerpoint/2010/main" val="1895962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Times New Roman" panose="02020603050405020304" pitchFamily="18" charset="0"/>
              </a:rPr>
              <a:t>研究者除了使用行为数据拟合证据积累模型，也对这一模型的神经基础进行了大量的探索。研究者在动物和人类神经活动中均发现了符合证据积累模型的神经活动。使用单电极记录的方法，研究者发现，当猴子进行知觉决策（如随机点移动任务）时，其外侧内顶叶区</a:t>
            </a:r>
            <a:r>
              <a:rPr lang="en-US" altLang="zh-CN" sz="1800" b="0" i="0" u="none" strike="noStrike" dirty="0">
                <a:solidFill>
                  <a:srgbClr val="000000"/>
                </a:solidFill>
                <a:effectLst/>
                <a:latin typeface="Times New Roman" panose="02020603050405020304" pitchFamily="18" charset="0"/>
              </a:rPr>
              <a:t>(lateral intraparietal area, LIP)</a:t>
            </a:r>
            <a:r>
              <a:rPr lang="zh-CN" altLang="en-US" sz="1800" b="0" i="0" u="none" strike="noStrike" dirty="0">
                <a:solidFill>
                  <a:srgbClr val="000000"/>
                </a:solidFill>
                <a:effectLst/>
                <a:latin typeface="Times New Roman" panose="02020603050405020304" pitchFamily="18" charset="0"/>
              </a:rPr>
              <a:t>的神经放电随着感觉证据积累而增强并在猴子决定选择某一选项前达到峰值。</a:t>
            </a:r>
            <a:endParaRPr lang="en-US" altLang="zh-CN" sz="1800" b="0" i="0" u="none" strike="noStrike" dirty="0">
              <a:solidFill>
                <a:srgbClr val="000000"/>
              </a:solidFill>
              <a:effectLst/>
              <a:latin typeface="Times New Roman" panose="02020603050405020304" pitchFamily="18" charset="0"/>
            </a:endParaRPr>
          </a:p>
          <a:p>
            <a:r>
              <a:rPr lang="zh-CN" altLang="en-US" sz="1800" b="0" i="0" u="none" strike="noStrike" dirty="0">
                <a:solidFill>
                  <a:srgbClr val="000000"/>
                </a:solidFill>
                <a:effectLst/>
                <a:latin typeface="Times New Roman" panose="02020603050405020304" pitchFamily="18" charset="0"/>
              </a:rPr>
              <a:t>近年来，通过新的信号处理技术和基于模型的方法，研究者使用实验设计来分离决策相关的神经活动</a:t>
            </a:r>
            <a:r>
              <a:rPr lang="en-US" altLang="zh-CN" sz="1800" b="0" i="0" u="none" strike="noStrike" dirty="0">
                <a:solidFill>
                  <a:srgbClr val="000000"/>
                </a:solidFill>
                <a:effectLst/>
                <a:latin typeface="Times New Roman" panose="02020603050405020304" pitchFamily="18" charset="0"/>
                <a:hlinkClick r:id="rId3"/>
              </a:rPr>
              <a:t>(O’Connell et al., 2012)</a:t>
            </a:r>
            <a:r>
              <a:rPr lang="zh-CN" altLang="en-US" sz="1800" b="0" i="0" u="none" strike="noStrike" dirty="0">
                <a:solidFill>
                  <a:srgbClr val="000000"/>
                </a:solidFill>
                <a:effectLst/>
                <a:latin typeface="Times New Roman" panose="02020603050405020304" pitchFamily="18" charset="0"/>
              </a:rPr>
              <a:t>。这些研究发现，人类知觉决策中证据积累过程也有相应的神经基础，通过头皮电极能够记录到一些相对稳定的模式。而</a:t>
            </a:r>
            <a:r>
              <a:rPr lang="en-US" altLang="zh-CN" sz="1800" b="0" i="0" u="none" strike="noStrike" dirty="0">
                <a:solidFill>
                  <a:srgbClr val="000000"/>
                </a:solidFill>
                <a:effectLst/>
                <a:latin typeface="Times New Roman" panose="02020603050405020304" pitchFamily="18" charset="0"/>
              </a:rPr>
              <a:t>CPP</a:t>
            </a:r>
            <a:r>
              <a:rPr lang="zh-CN" altLang="en-US" sz="1800" b="0" i="0" u="none" strike="noStrike" dirty="0">
                <a:solidFill>
                  <a:srgbClr val="000000"/>
                </a:solidFill>
                <a:effectLst/>
                <a:latin typeface="Times New Roman" panose="02020603050405020304" pitchFamily="18" charset="0"/>
              </a:rPr>
              <a:t>则反映了证据积累中的认知过程</a:t>
            </a:r>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7</a:t>
            </a:fld>
            <a:endParaRPr lang="zh-CN" altLang="en-US"/>
          </a:p>
        </p:txBody>
      </p:sp>
    </p:spTree>
    <p:extLst>
      <p:ext uri="{BB962C8B-B14F-4D97-AF65-F5344CB8AC3E}">
        <p14:creationId xmlns:p14="http://schemas.microsoft.com/office/powerpoint/2010/main" val="338330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dirty="0">
                <a:solidFill>
                  <a:srgbClr val="000000"/>
                </a:solidFill>
                <a:effectLst/>
                <a:latin typeface="Times New Roman" panose="02020603050405020304" pitchFamily="18" charset="0"/>
              </a:rPr>
              <a:t>，它具有以下特点，反应时间与其振幅达到阈限的时间强烈相关；（</a:t>
            </a:r>
            <a:r>
              <a:rPr lang="en-US" altLang="zh-CN" sz="1200" b="0" i="0" u="none" strike="noStrike" dirty="0">
                <a:solidFill>
                  <a:srgbClr val="000000"/>
                </a:solidFill>
                <a:effectLst/>
                <a:latin typeface="Times New Roman" panose="02020603050405020304" pitchFamily="18" charset="0"/>
              </a:rPr>
              <a:t>3</a:t>
            </a:r>
            <a:r>
              <a:rPr lang="zh-CN" altLang="en-US" sz="1200" b="0" i="0" u="none" strike="noStrike" dirty="0">
                <a:solidFill>
                  <a:srgbClr val="000000"/>
                </a:solidFill>
                <a:effectLst/>
                <a:latin typeface="Times New Roman" panose="02020603050405020304" pitchFamily="18" charset="0"/>
              </a:rPr>
              <a:t>）独立于运动准备过程；（</a:t>
            </a:r>
            <a:r>
              <a:rPr lang="en-US" altLang="zh-CN" sz="1200" b="0" i="0" u="none" strike="noStrike" dirty="0">
                <a:solidFill>
                  <a:srgbClr val="000000"/>
                </a:solidFill>
                <a:effectLst/>
                <a:latin typeface="Times New Roman" panose="02020603050405020304" pitchFamily="18" charset="0"/>
              </a:rPr>
              <a:t>4</a:t>
            </a:r>
            <a:r>
              <a:rPr lang="zh-CN" altLang="en-US" sz="1200" b="0" i="0" u="none" strike="noStrike" dirty="0">
                <a:solidFill>
                  <a:srgbClr val="000000"/>
                </a:solidFill>
                <a:effectLst/>
                <a:latin typeface="Times New Roman" panose="02020603050405020304" pitchFamily="18" charset="0"/>
              </a:rPr>
              <a:t>）只响应与目标相关的感觉信息；（</a:t>
            </a:r>
            <a:r>
              <a:rPr lang="en-US" altLang="zh-CN" sz="1200" b="0" i="0" u="none" strike="noStrike" dirty="0">
                <a:solidFill>
                  <a:srgbClr val="000000"/>
                </a:solidFill>
                <a:effectLst/>
                <a:latin typeface="Times New Roman" panose="02020603050405020304" pitchFamily="18" charset="0"/>
              </a:rPr>
              <a:t>5</a:t>
            </a:r>
            <a:r>
              <a:rPr lang="zh-CN" altLang="en-US" sz="1200" b="0" i="0" u="none" strike="noStrike" dirty="0">
                <a:solidFill>
                  <a:srgbClr val="000000"/>
                </a:solidFill>
                <a:effectLst/>
                <a:latin typeface="Times New Roman" panose="02020603050405020304" pitchFamily="18" charset="0"/>
              </a:rPr>
              <a:t>）多种感觉通道中保持相同的决策过程。</a:t>
            </a:r>
            <a:r>
              <a:rPr lang="zh-CN" altLang="en-US" dirty="0"/>
              <a:t>神经特征的选取，我们对首先对</a:t>
            </a:r>
            <a:r>
              <a:rPr lang="en-US" altLang="zh-CN" dirty="0"/>
              <a:t>EEG</a:t>
            </a:r>
            <a:r>
              <a:rPr lang="zh-CN" altLang="en-US" dirty="0"/>
              <a:t>数据进行预处理，基于反应锁时 平均</a:t>
            </a:r>
            <a:r>
              <a:rPr lang="en-US" altLang="zh-CN" dirty="0"/>
              <a:t>cpzcp1cp2</a:t>
            </a:r>
            <a:r>
              <a:rPr lang="zh-CN" altLang="en-US" dirty="0"/>
              <a:t>三个电极点处的幅值。</a:t>
            </a:r>
            <a:endParaRPr lang="en-US" altLang="zh-CN" dirty="0"/>
          </a:p>
          <a:p>
            <a:endParaRPr lang="en-US" altLang="zh-CN" dirty="0"/>
          </a:p>
          <a:p>
            <a:r>
              <a:rPr lang="zh-CN" altLang="en-US" dirty="0"/>
              <a:t>对基于刺激锁时的数据进行单试次分析，按照行为的反应时间从小到大进行排序，纵轴为对应的试次序号，颜色深浅为幅值大小。我们发现到达峰值的时间和反应时间相关。</a:t>
            </a:r>
            <a:endParaRPr lang="en-US" altLang="zh-CN"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8</a:t>
            </a:fld>
            <a:endParaRPr lang="zh-CN" altLang="en-US"/>
          </a:p>
        </p:txBody>
      </p:sp>
    </p:spTree>
    <p:extLst>
      <p:ext uri="{BB962C8B-B14F-4D97-AF65-F5344CB8AC3E}">
        <p14:creationId xmlns:p14="http://schemas.microsoft.com/office/powerpoint/2010/main" val="278882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9</a:t>
            </a:fld>
            <a:endParaRPr lang="zh-CN" altLang="en-US"/>
          </a:p>
        </p:txBody>
      </p:sp>
    </p:spTree>
    <p:extLst>
      <p:ext uri="{BB962C8B-B14F-4D97-AF65-F5344CB8AC3E}">
        <p14:creationId xmlns:p14="http://schemas.microsoft.com/office/powerpoint/2010/main" val="412838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这表明存在</a:t>
            </a:r>
            <a:endParaRPr lang="en-US" altLang="zh-CN" dirty="0"/>
          </a:p>
          <a:p>
            <a:endParaRPr lang="en-US" altLang="zh-CN" dirty="0"/>
          </a:p>
          <a:p>
            <a:r>
              <a:rPr lang="zh-CN" altLang="en-US" dirty="0"/>
              <a:t>中央顶叶正波的提取上，不同研究者有不同的提取方式，比较常见的三种特征提取方法就是均值，斜率和峰值。我们分别对这些特征进行了提取。</a:t>
            </a:r>
          </a:p>
          <a:p>
            <a:endParaRPr lang="zh-CN" altLang="en-US" dirty="0"/>
          </a:p>
        </p:txBody>
      </p:sp>
      <p:sp>
        <p:nvSpPr>
          <p:cNvPr id="4" name="灯片编号占位符 3"/>
          <p:cNvSpPr>
            <a:spLocks noGrp="1"/>
          </p:cNvSpPr>
          <p:nvPr>
            <p:ph type="sldNum" sz="quarter" idx="5"/>
          </p:nvPr>
        </p:nvSpPr>
        <p:spPr/>
        <p:txBody>
          <a:bodyPr/>
          <a:lstStyle/>
          <a:p>
            <a:fld id="{B036214D-492F-4D69-8D2E-C7735F480A6C}" type="slidenum">
              <a:rPr lang="zh-CN" altLang="en-US" smtClean="0"/>
              <a:t>13</a:t>
            </a:fld>
            <a:endParaRPr lang="zh-CN" altLang="en-US"/>
          </a:p>
        </p:txBody>
      </p:sp>
    </p:spTree>
    <p:extLst>
      <p:ext uri="{BB962C8B-B14F-4D97-AF65-F5344CB8AC3E}">
        <p14:creationId xmlns:p14="http://schemas.microsoft.com/office/powerpoint/2010/main" val="74656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EA7EE-32AC-3EA4-62B2-3D6CF3653E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21852E-B955-B39A-E4A1-439FBF4AB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9" name="日期占位符 8">
            <a:extLst>
              <a:ext uri="{FF2B5EF4-FFF2-40B4-BE49-F238E27FC236}">
                <a16:creationId xmlns:a16="http://schemas.microsoft.com/office/drawing/2014/main" id="{AEDBF93A-5EFB-9985-E100-62EE51376527}"/>
              </a:ext>
            </a:extLst>
          </p:cNvPr>
          <p:cNvSpPr>
            <a:spLocks noGrp="1"/>
          </p:cNvSpPr>
          <p:nvPr>
            <p:ph type="dt" sz="half" idx="10"/>
          </p:nvPr>
        </p:nvSpPr>
        <p:spPr/>
        <p:txBody>
          <a:bodyPr/>
          <a:lstStyle/>
          <a:p>
            <a:fld id="{18B6ABA4-92B1-464D-824B-B5DBCABE9127}" type="datetime1">
              <a:rPr lang="zh-CN" altLang="en-US" smtClean="0"/>
              <a:t>2023/3/12</a:t>
            </a:fld>
            <a:endParaRPr lang="zh-CN" altLang="en-US" dirty="0"/>
          </a:p>
        </p:txBody>
      </p:sp>
      <p:sp>
        <p:nvSpPr>
          <p:cNvPr id="10" name="页脚占位符 9">
            <a:extLst>
              <a:ext uri="{FF2B5EF4-FFF2-40B4-BE49-F238E27FC236}">
                <a16:creationId xmlns:a16="http://schemas.microsoft.com/office/drawing/2014/main" id="{905FF887-C945-FD2A-D583-097E70700DB8}"/>
              </a:ext>
            </a:extLst>
          </p:cNvPr>
          <p:cNvSpPr>
            <a:spLocks noGrp="1"/>
          </p:cNvSpPr>
          <p:nvPr>
            <p:ph type="ftr" sz="quarter" idx="11"/>
          </p:nvPr>
        </p:nvSpPr>
        <p:spPr/>
        <p:txBody>
          <a:bodyPr/>
          <a:lstStyle/>
          <a:p>
            <a:endParaRPr lang="zh-CN" altLang="en-US" dirty="0"/>
          </a:p>
        </p:txBody>
      </p:sp>
      <p:sp>
        <p:nvSpPr>
          <p:cNvPr id="11" name="灯片编号占位符 10">
            <a:extLst>
              <a:ext uri="{FF2B5EF4-FFF2-40B4-BE49-F238E27FC236}">
                <a16:creationId xmlns:a16="http://schemas.microsoft.com/office/drawing/2014/main" id="{523BF196-9E91-E0BB-84BA-5BB668523775}"/>
              </a:ext>
            </a:extLst>
          </p:cNvPr>
          <p:cNvSpPr>
            <a:spLocks noGrp="1"/>
          </p:cNvSpPr>
          <p:nvPr>
            <p:ph type="sldNum" sz="quarter" idx="12"/>
          </p:nvPr>
        </p:nvSpPr>
        <p:spPr/>
        <p:txBody>
          <a:bodyPr/>
          <a:lstStyle/>
          <a:p>
            <a:fld id="{486AE13E-E954-46CB-AE43-99BC7F66DF42}" type="slidenum">
              <a:rPr lang="zh-CN" altLang="en-US" smtClean="0"/>
              <a:t>‹#›</a:t>
            </a:fld>
            <a:endParaRPr lang="zh-CN" altLang="en-US" dirty="0"/>
          </a:p>
        </p:txBody>
      </p:sp>
    </p:spTree>
    <p:extLst>
      <p:ext uri="{BB962C8B-B14F-4D97-AF65-F5344CB8AC3E}">
        <p14:creationId xmlns:p14="http://schemas.microsoft.com/office/powerpoint/2010/main" val="25526878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8A192-3AB8-3B88-E915-ED81BBE43C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902F99-10F1-6B84-2A87-67229AD06D8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5EB75F-7707-D1B5-3081-5F24006B198A}"/>
              </a:ext>
            </a:extLst>
          </p:cNvPr>
          <p:cNvSpPr>
            <a:spLocks noGrp="1"/>
          </p:cNvSpPr>
          <p:nvPr>
            <p:ph type="dt" sz="half" idx="10"/>
          </p:nvPr>
        </p:nvSpPr>
        <p:spPr/>
        <p:txBody>
          <a:bodyPr/>
          <a:lstStyle/>
          <a:p>
            <a:fld id="{C6E9BC7F-4D42-471A-B131-E28171B06E1D}" type="datetime1">
              <a:rPr lang="zh-CN" altLang="en-US" smtClean="0"/>
              <a:t>2023/3/12</a:t>
            </a:fld>
            <a:endParaRPr lang="zh-CN" altLang="en-US"/>
          </a:p>
        </p:txBody>
      </p:sp>
      <p:sp>
        <p:nvSpPr>
          <p:cNvPr id="5" name="页脚占位符 4">
            <a:extLst>
              <a:ext uri="{FF2B5EF4-FFF2-40B4-BE49-F238E27FC236}">
                <a16:creationId xmlns:a16="http://schemas.microsoft.com/office/drawing/2014/main" id="{66034046-F3AF-7B02-012A-10D88CB4A2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C4D0B4-0A10-D79A-1F4A-A51C0705AAAF}"/>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234437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D971B5-62A8-D36F-73A1-D8005D5539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7ABE6A-C3F3-7A54-6021-50E2A6E7441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F53467-C07E-93A8-E0B7-1076DE2E9493}"/>
              </a:ext>
            </a:extLst>
          </p:cNvPr>
          <p:cNvSpPr>
            <a:spLocks noGrp="1"/>
          </p:cNvSpPr>
          <p:nvPr>
            <p:ph type="dt" sz="half" idx="10"/>
          </p:nvPr>
        </p:nvSpPr>
        <p:spPr/>
        <p:txBody>
          <a:bodyPr/>
          <a:lstStyle/>
          <a:p>
            <a:fld id="{8570CA6B-5C39-4AD1-9114-D50A8762F1C0}" type="datetime1">
              <a:rPr lang="zh-CN" altLang="en-US" smtClean="0"/>
              <a:t>2023/3/12</a:t>
            </a:fld>
            <a:endParaRPr lang="zh-CN" altLang="en-US"/>
          </a:p>
        </p:txBody>
      </p:sp>
      <p:sp>
        <p:nvSpPr>
          <p:cNvPr id="5" name="页脚占位符 4">
            <a:extLst>
              <a:ext uri="{FF2B5EF4-FFF2-40B4-BE49-F238E27FC236}">
                <a16:creationId xmlns:a16="http://schemas.microsoft.com/office/drawing/2014/main" id="{46CB91E4-931A-FFA0-2388-CF2CB6E5AA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0CFA7E-F15A-3689-F6F4-2DF28601AFFA}"/>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314091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1CE4B-72CF-8EEC-8905-6A8D719D1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48F2DA-B7E4-D8C8-CBE6-8F71D1A30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E62A87-E166-5759-7968-6E30346DD485}"/>
              </a:ext>
            </a:extLst>
          </p:cNvPr>
          <p:cNvSpPr>
            <a:spLocks noGrp="1"/>
          </p:cNvSpPr>
          <p:nvPr>
            <p:ph type="dt" sz="half" idx="10"/>
          </p:nvPr>
        </p:nvSpPr>
        <p:spPr/>
        <p:txBody>
          <a:bodyPr/>
          <a:lstStyle/>
          <a:p>
            <a:fld id="{ABDC34F4-1BC1-440C-8ACD-8E753FAE3A38}" type="datetime1">
              <a:rPr lang="zh-CN" altLang="en-US" smtClean="0"/>
              <a:t>2023/3/12</a:t>
            </a:fld>
            <a:endParaRPr lang="zh-CN" altLang="en-US"/>
          </a:p>
        </p:txBody>
      </p:sp>
      <p:sp>
        <p:nvSpPr>
          <p:cNvPr id="5" name="页脚占位符 4">
            <a:extLst>
              <a:ext uri="{FF2B5EF4-FFF2-40B4-BE49-F238E27FC236}">
                <a16:creationId xmlns:a16="http://schemas.microsoft.com/office/drawing/2014/main" id="{47D96677-4F7D-E4B8-1E42-178C99E43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C6AD3E-4E82-9145-FC2F-5C339F443341}"/>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256817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20026-8149-A8F6-9FA8-1442DE7A98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B27C76-0386-B476-62B6-2A998D192F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6B0C67B-A71B-4490-0346-A74273CBD4C1}"/>
              </a:ext>
            </a:extLst>
          </p:cNvPr>
          <p:cNvSpPr>
            <a:spLocks noGrp="1"/>
          </p:cNvSpPr>
          <p:nvPr>
            <p:ph type="dt" sz="half" idx="10"/>
          </p:nvPr>
        </p:nvSpPr>
        <p:spPr/>
        <p:txBody>
          <a:bodyPr/>
          <a:lstStyle/>
          <a:p>
            <a:fld id="{0B62E50F-9A5D-4A8F-A894-5C6769F26FDE}" type="datetime1">
              <a:rPr lang="zh-CN" altLang="en-US" smtClean="0"/>
              <a:t>2023/3/12</a:t>
            </a:fld>
            <a:endParaRPr lang="zh-CN" altLang="en-US"/>
          </a:p>
        </p:txBody>
      </p:sp>
      <p:sp>
        <p:nvSpPr>
          <p:cNvPr id="5" name="页脚占位符 4">
            <a:extLst>
              <a:ext uri="{FF2B5EF4-FFF2-40B4-BE49-F238E27FC236}">
                <a16:creationId xmlns:a16="http://schemas.microsoft.com/office/drawing/2014/main" id="{365D659C-0791-1972-CACC-8EA2B1754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3CB8B3-4A1A-E980-0BF3-F6D8ABC2221C}"/>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3788988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F0930-EEAD-0838-956D-A9FB39C7B2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26C4A0-A26A-FF74-0107-BC209A3E678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7F81214-8939-DBCE-1CF3-DE0147A0C28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AC9335-E7B7-0C75-77BA-B870ED011320}"/>
              </a:ext>
            </a:extLst>
          </p:cNvPr>
          <p:cNvSpPr>
            <a:spLocks noGrp="1"/>
          </p:cNvSpPr>
          <p:nvPr>
            <p:ph type="dt" sz="half" idx="10"/>
          </p:nvPr>
        </p:nvSpPr>
        <p:spPr/>
        <p:txBody>
          <a:bodyPr/>
          <a:lstStyle/>
          <a:p>
            <a:fld id="{1CFDF587-68DC-4085-8B32-E402F566AED6}" type="datetime1">
              <a:rPr lang="zh-CN" altLang="en-US" smtClean="0"/>
              <a:t>2023/3/12</a:t>
            </a:fld>
            <a:endParaRPr lang="zh-CN" altLang="en-US"/>
          </a:p>
        </p:txBody>
      </p:sp>
      <p:sp>
        <p:nvSpPr>
          <p:cNvPr id="6" name="页脚占位符 5">
            <a:extLst>
              <a:ext uri="{FF2B5EF4-FFF2-40B4-BE49-F238E27FC236}">
                <a16:creationId xmlns:a16="http://schemas.microsoft.com/office/drawing/2014/main" id="{C8AD4898-692B-6D6E-062C-22659740A0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3F870D-9D3D-2630-6EAD-C934A15162A7}"/>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420775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41583-B7A7-F18D-1B6C-0CA6C281FE0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F93947-9778-B3B4-0127-034B2EA47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623C225-1966-E9DC-A105-2462F07A1EB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941953-F7C4-5AC2-3DD5-BD3CFB97C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B75D13D-F035-0AD8-F6CC-069146406E2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29DA63-F510-1A1F-FEE8-37354CC19ACD}"/>
              </a:ext>
            </a:extLst>
          </p:cNvPr>
          <p:cNvSpPr>
            <a:spLocks noGrp="1"/>
          </p:cNvSpPr>
          <p:nvPr>
            <p:ph type="dt" sz="half" idx="10"/>
          </p:nvPr>
        </p:nvSpPr>
        <p:spPr/>
        <p:txBody>
          <a:bodyPr/>
          <a:lstStyle/>
          <a:p>
            <a:fld id="{36E9F176-36A6-4661-B299-C53B290094FE}" type="datetime1">
              <a:rPr lang="zh-CN" altLang="en-US" smtClean="0"/>
              <a:t>2023/3/12</a:t>
            </a:fld>
            <a:endParaRPr lang="zh-CN" altLang="en-US"/>
          </a:p>
        </p:txBody>
      </p:sp>
      <p:sp>
        <p:nvSpPr>
          <p:cNvPr id="8" name="页脚占位符 7">
            <a:extLst>
              <a:ext uri="{FF2B5EF4-FFF2-40B4-BE49-F238E27FC236}">
                <a16:creationId xmlns:a16="http://schemas.microsoft.com/office/drawing/2014/main" id="{404E086F-33DF-3A8F-2637-BBFB0BFF2D1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3D1044-0CF7-E6A5-7C58-73E9E8141229}"/>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377125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48321-9862-E19E-D9B9-2A9AD5BE704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EEE031-E946-2C64-299B-678A9B6109D3}"/>
              </a:ext>
            </a:extLst>
          </p:cNvPr>
          <p:cNvSpPr>
            <a:spLocks noGrp="1"/>
          </p:cNvSpPr>
          <p:nvPr>
            <p:ph type="dt" sz="half" idx="10"/>
          </p:nvPr>
        </p:nvSpPr>
        <p:spPr/>
        <p:txBody>
          <a:bodyPr/>
          <a:lstStyle/>
          <a:p>
            <a:fld id="{A9B1150A-6298-4D55-8378-3D9606D0AF9B}" type="datetime1">
              <a:rPr lang="zh-CN" altLang="en-US" smtClean="0"/>
              <a:t>2023/3/12</a:t>
            </a:fld>
            <a:endParaRPr lang="zh-CN" altLang="en-US"/>
          </a:p>
        </p:txBody>
      </p:sp>
      <p:sp>
        <p:nvSpPr>
          <p:cNvPr id="4" name="页脚占位符 3">
            <a:extLst>
              <a:ext uri="{FF2B5EF4-FFF2-40B4-BE49-F238E27FC236}">
                <a16:creationId xmlns:a16="http://schemas.microsoft.com/office/drawing/2014/main" id="{13C1D6FA-DA3B-C6B9-103D-317C2D3F65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7EA3F1A-AF09-0CEE-603D-56E28810EF53}"/>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202844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438EA8-CAD6-E9F0-700D-16D375B8EBCB}"/>
              </a:ext>
            </a:extLst>
          </p:cNvPr>
          <p:cNvSpPr>
            <a:spLocks noGrp="1"/>
          </p:cNvSpPr>
          <p:nvPr>
            <p:ph type="dt" sz="half" idx="10"/>
          </p:nvPr>
        </p:nvSpPr>
        <p:spPr/>
        <p:txBody>
          <a:bodyPr/>
          <a:lstStyle/>
          <a:p>
            <a:fld id="{80E1763C-31F8-403A-950C-C1B1445D2583}" type="datetime1">
              <a:rPr lang="zh-CN" altLang="en-US" smtClean="0"/>
              <a:t>2023/3/12</a:t>
            </a:fld>
            <a:endParaRPr lang="zh-CN" altLang="en-US"/>
          </a:p>
        </p:txBody>
      </p:sp>
      <p:sp>
        <p:nvSpPr>
          <p:cNvPr id="3" name="页脚占位符 2">
            <a:extLst>
              <a:ext uri="{FF2B5EF4-FFF2-40B4-BE49-F238E27FC236}">
                <a16:creationId xmlns:a16="http://schemas.microsoft.com/office/drawing/2014/main" id="{DE5EE68F-7718-335C-8E48-C52D37133E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7CA6B4-A58C-F842-583B-4339D4F31DD0}"/>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285129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84140-516E-7479-8B19-088F01AB9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8D6FF5-C9D0-68C7-F530-ABA1CDD298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FAE22A-F96C-FE30-7FD9-20B6C71C8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4FBF78-CBAF-1951-F0FD-2D4CE9E7E3B0}"/>
              </a:ext>
            </a:extLst>
          </p:cNvPr>
          <p:cNvSpPr>
            <a:spLocks noGrp="1"/>
          </p:cNvSpPr>
          <p:nvPr>
            <p:ph type="dt" sz="half" idx="10"/>
          </p:nvPr>
        </p:nvSpPr>
        <p:spPr/>
        <p:txBody>
          <a:bodyPr/>
          <a:lstStyle/>
          <a:p>
            <a:fld id="{37169271-002D-46F2-AA7C-3D4E196ABD2F}" type="datetime1">
              <a:rPr lang="zh-CN" altLang="en-US" smtClean="0"/>
              <a:t>2023/3/12</a:t>
            </a:fld>
            <a:endParaRPr lang="zh-CN" altLang="en-US"/>
          </a:p>
        </p:txBody>
      </p:sp>
      <p:sp>
        <p:nvSpPr>
          <p:cNvPr id="6" name="页脚占位符 5">
            <a:extLst>
              <a:ext uri="{FF2B5EF4-FFF2-40B4-BE49-F238E27FC236}">
                <a16:creationId xmlns:a16="http://schemas.microsoft.com/office/drawing/2014/main" id="{B126F5A5-1B13-76DA-8DE6-928B206EFB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87C5FD-E558-0686-49ED-D7F8045D838B}"/>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6535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0FF54-BA80-6E66-DEAF-AC7F2A69F8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573D72-7C56-6BC0-437B-A1C154CE5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E82885-5B06-0FF5-F83A-A560603C3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36030B-57B3-D00A-E765-DDB185E4843E}"/>
              </a:ext>
            </a:extLst>
          </p:cNvPr>
          <p:cNvSpPr>
            <a:spLocks noGrp="1"/>
          </p:cNvSpPr>
          <p:nvPr>
            <p:ph type="dt" sz="half" idx="10"/>
          </p:nvPr>
        </p:nvSpPr>
        <p:spPr/>
        <p:txBody>
          <a:bodyPr/>
          <a:lstStyle/>
          <a:p>
            <a:fld id="{B2CDA1D9-1845-4D30-AFED-07F083CC0711}" type="datetime1">
              <a:rPr lang="zh-CN" altLang="en-US" smtClean="0"/>
              <a:t>2023/3/12</a:t>
            </a:fld>
            <a:endParaRPr lang="zh-CN" altLang="en-US"/>
          </a:p>
        </p:txBody>
      </p:sp>
      <p:sp>
        <p:nvSpPr>
          <p:cNvPr id="6" name="页脚占位符 5">
            <a:extLst>
              <a:ext uri="{FF2B5EF4-FFF2-40B4-BE49-F238E27FC236}">
                <a16:creationId xmlns:a16="http://schemas.microsoft.com/office/drawing/2014/main" id="{95758B9C-4E55-E841-95F4-66EA05BC05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669C69-BA71-5C8E-A1A6-8CCC8812D95B}"/>
              </a:ext>
            </a:extLst>
          </p:cNvPr>
          <p:cNvSpPr>
            <a:spLocks noGrp="1"/>
          </p:cNvSpPr>
          <p:nvPr>
            <p:ph type="sldNum" sz="quarter" idx="12"/>
          </p:nvPr>
        </p:nvSpPr>
        <p:spPr/>
        <p:txBody>
          <a:bodyPr/>
          <a:lstStyle/>
          <a:p>
            <a:fld id="{486AE13E-E954-46CB-AE43-99BC7F66DF42}" type="slidenum">
              <a:rPr lang="zh-CN" altLang="en-US" smtClean="0"/>
              <a:t>‹#›</a:t>
            </a:fld>
            <a:endParaRPr lang="zh-CN" altLang="en-US"/>
          </a:p>
        </p:txBody>
      </p:sp>
    </p:spTree>
    <p:extLst>
      <p:ext uri="{BB962C8B-B14F-4D97-AF65-F5344CB8AC3E}">
        <p14:creationId xmlns:p14="http://schemas.microsoft.com/office/powerpoint/2010/main" val="78726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74EFEA-B248-5CC5-E2F4-E2CD9E1991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19AC2C-3D24-E829-A6E0-B92078E66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1EE221-8255-76DE-816C-5C57F8F421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29071-DAD2-4CED-9A02-1B8E22A02904}" type="datetime1">
              <a:rPr lang="zh-CN" altLang="en-US" smtClean="0"/>
              <a:t>2023/3/12</a:t>
            </a:fld>
            <a:endParaRPr lang="zh-CN" altLang="en-US"/>
          </a:p>
        </p:txBody>
      </p:sp>
      <p:sp>
        <p:nvSpPr>
          <p:cNvPr id="5" name="页脚占位符 4">
            <a:extLst>
              <a:ext uri="{FF2B5EF4-FFF2-40B4-BE49-F238E27FC236}">
                <a16:creationId xmlns:a16="http://schemas.microsoft.com/office/drawing/2014/main" id="{08B613B3-2536-20A1-2058-77F5037FFF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2F701B-98FA-1C43-D5F1-738C24210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2AF87-CF47-4618-A657-E9E2ECA3922C}" type="slidenum">
              <a:rPr lang="zh-CN" altLang="en-US" smtClean="0"/>
              <a:pPr/>
              <a:t>‹#›</a:t>
            </a:fld>
            <a:endParaRPr lang="zh-CN" altLang="en-US" dirty="0"/>
          </a:p>
        </p:txBody>
      </p:sp>
      <p:pic>
        <p:nvPicPr>
          <p:cNvPr id="9" name="图片 8" descr="图片包含 文本&#10;&#10;描述已自动生成">
            <a:extLst>
              <a:ext uri="{FF2B5EF4-FFF2-40B4-BE49-F238E27FC236}">
                <a16:creationId xmlns:a16="http://schemas.microsoft.com/office/drawing/2014/main" id="{46F42E47-BA6E-DE99-D31B-B08C5BA6360A}"/>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9678" t="30697" b="32729"/>
          <a:stretch/>
        </p:blipFill>
        <p:spPr>
          <a:xfrm>
            <a:off x="10150454" y="174296"/>
            <a:ext cx="2041546" cy="597262"/>
          </a:xfrm>
          <a:prstGeom prst="rect">
            <a:avLst/>
          </a:prstGeom>
        </p:spPr>
      </p:pic>
      <p:pic>
        <p:nvPicPr>
          <p:cNvPr id="8" name="图片 7">
            <a:extLst>
              <a:ext uri="{FF2B5EF4-FFF2-40B4-BE49-F238E27FC236}">
                <a16:creationId xmlns:a16="http://schemas.microsoft.com/office/drawing/2014/main" id="{D1ADE491-D0DC-E6D0-5E67-39703EFBDB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437985" y="-169763"/>
            <a:ext cx="2265614" cy="1274408"/>
          </a:xfrm>
          <a:prstGeom prst="rect">
            <a:avLst/>
          </a:prstGeom>
        </p:spPr>
      </p:pic>
    </p:spTree>
    <p:extLst>
      <p:ext uri="{BB962C8B-B14F-4D97-AF65-F5344CB8AC3E}">
        <p14:creationId xmlns:p14="http://schemas.microsoft.com/office/powerpoint/2010/main" val="4161518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png"/><Relationship Id="rId7" Type="http://schemas.openxmlformats.org/officeDocument/2006/relationships/image" Target="../media/image2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www.zotero.org/google-docs/?xmDWSY"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70.png"/><Relationship Id="rId3" Type="http://schemas.openxmlformats.org/officeDocument/2006/relationships/image" Target="../media/image6.png"/><Relationship Id="rId12" Type="http://schemas.openxmlformats.org/officeDocument/2006/relationships/customXml" Target="../ink/ink3.xml"/><Relationship Id="rId17" Type="http://schemas.openxmlformats.org/officeDocument/2006/relationships/image" Target="../media/image180.png"/><Relationship Id="rId2" Type="http://schemas.openxmlformats.org/officeDocument/2006/relationships/notesSlide" Target="../notesSlides/notesSlide6.xml"/><Relationship Id="rId16" Type="http://schemas.openxmlformats.org/officeDocument/2006/relationships/customXml" Target="../ink/ink4.xml"/><Relationship Id="rId1" Type="http://schemas.openxmlformats.org/officeDocument/2006/relationships/slideLayout" Target="../slideLayouts/slideLayout2.xml"/><Relationship Id="rId11" Type="http://schemas.openxmlformats.org/officeDocument/2006/relationships/image" Target="../media/image24.png"/><Relationship Id="rId15" Type="http://schemas.openxmlformats.org/officeDocument/2006/relationships/image" Target="../media/image8.png"/><Relationship Id="rId10" Type="http://schemas.openxmlformats.org/officeDocument/2006/relationships/customXml" Target="../ink/ink2.xml"/><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D4D02-2B30-3803-0B1F-C50074509AEE}"/>
              </a:ext>
            </a:extLst>
          </p:cNvPr>
          <p:cNvSpPr>
            <a:spLocks noGrp="1"/>
          </p:cNvSpPr>
          <p:nvPr>
            <p:ph type="ctrTitle"/>
          </p:nvPr>
        </p:nvSpPr>
        <p:spPr>
          <a:xfrm>
            <a:off x="382137" y="1122363"/>
            <a:ext cx="11211635" cy="2387600"/>
          </a:xfrm>
        </p:spPr>
        <p:txBody>
          <a:bodyPr>
            <a:normAutofit/>
          </a:bodyPr>
          <a:lstStyle/>
          <a:p>
            <a:r>
              <a:rPr lang="en-US" altLang="zh-CN" sz="4800" dirty="0">
                <a:latin typeface="华文楷体" panose="02010600040101010101" pitchFamily="2" charset="-122"/>
                <a:ea typeface="华文楷体" panose="02010600040101010101" pitchFamily="2" charset="-122"/>
              </a:rPr>
              <a:t> CPP as a neuro-marker of evidence accumulation in perceptual decision-making? A multiverse study</a:t>
            </a:r>
            <a:endParaRPr lang="zh-CN" altLang="en-US" sz="4800" dirty="0">
              <a:latin typeface="华文楷体" panose="02010600040101010101" pitchFamily="2" charset="-122"/>
              <a:ea typeface="华文楷体" panose="02010600040101010101" pitchFamily="2" charset="-122"/>
            </a:endParaRPr>
          </a:p>
        </p:txBody>
      </p:sp>
      <p:sp>
        <p:nvSpPr>
          <p:cNvPr id="3" name="副标题 2">
            <a:extLst>
              <a:ext uri="{FF2B5EF4-FFF2-40B4-BE49-F238E27FC236}">
                <a16:creationId xmlns:a16="http://schemas.microsoft.com/office/drawing/2014/main" id="{C38F446F-9C50-BA10-E46A-451706B333D5}"/>
              </a:ext>
            </a:extLst>
          </p:cNvPr>
          <p:cNvSpPr>
            <a:spLocks noGrp="1"/>
          </p:cNvSpPr>
          <p:nvPr>
            <p:ph type="subTitle" idx="1"/>
          </p:nvPr>
        </p:nvSpPr>
        <p:spPr/>
        <p:txBody>
          <a:bodyPr>
            <a:normAutofit fontScale="92500" lnSpcReduction="10000"/>
          </a:bodyPr>
          <a:lstStyle/>
          <a:p>
            <a:endParaRPr lang="en-US" altLang="zh-CN" dirty="0">
              <a:latin typeface="华文楷体" panose="02010600040101010101" pitchFamily="2" charset="-122"/>
              <a:ea typeface="华文楷体" panose="02010600040101010101" pitchFamily="2" charset="-122"/>
            </a:endParaRPr>
          </a:p>
          <a:p>
            <a:pPr algn="ctr" fontAlgn="auto"/>
            <a:r>
              <a:rPr lang="zh-CN" altLang="en-US" sz="2400" b="1" dirty="0">
                <a:latin typeface="华文楷体" panose="02010600040101010101" pitchFamily="2" charset="-122"/>
                <a:ea typeface="华文楷体" panose="02010600040101010101" pitchFamily="2" charset="-122"/>
                <a:sym typeface="+mn-ea"/>
              </a:rPr>
              <a:t>汇报人：刘逸康</a:t>
            </a:r>
            <a:endParaRPr lang="en-US" altLang="zh-CN" sz="2400" b="1" dirty="0">
              <a:latin typeface="华文楷体" panose="02010600040101010101" pitchFamily="2" charset="-122"/>
              <a:ea typeface="华文楷体" panose="02010600040101010101" pitchFamily="2" charset="-122"/>
              <a:sym typeface="+mn-ea"/>
            </a:endParaRPr>
          </a:p>
          <a:p>
            <a:pPr algn="ctr" fontAlgn="auto"/>
            <a:r>
              <a:rPr lang="zh-CN" altLang="en-US" sz="2400" b="1" dirty="0">
                <a:latin typeface="华文楷体" panose="02010600040101010101" pitchFamily="2" charset="-122"/>
                <a:ea typeface="华文楷体" panose="02010600040101010101" pitchFamily="2" charset="-122"/>
                <a:sym typeface="+mn-ea"/>
              </a:rPr>
              <a:t>指导老师：胡传鹏 教授</a:t>
            </a:r>
            <a:endParaRPr lang="en-US" altLang="zh-CN" sz="2400" b="1" dirty="0">
              <a:latin typeface="华文楷体" panose="02010600040101010101" pitchFamily="2" charset="-122"/>
              <a:ea typeface="华文楷体" panose="02010600040101010101" pitchFamily="2" charset="-122"/>
              <a:sym typeface="+mn-ea"/>
            </a:endParaRPr>
          </a:p>
          <a:p>
            <a:pPr algn="ctr" fontAlgn="auto"/>
            <a:r>
              <a:rPr lang="zh-CN" altLang="en-US" sz="2400" b="1" dirty="0">
                <a:latin typeface="华文楷体" panose="02010600040101010101" pitchFamily="2" charset="-122"/>
                <a:ea typeface="华文楷体" panose="02010600040101010101" pitchFamily="2" charset="-122"/>
                <a:sym typeface="+mn-ea"/>
              </a:rPr>
              <a:t>南京师范大学心理学院</a:t>
            </a:r>
            <a:endParaRPr lang="en-US" altLang="zh-CN" sz="2400" b="1" dirty="0">
              <a:latin typeface="华文楷体" panose="02010600040101010101" pitchFamily="2" charset="-122"/>
              <a:ea typeface="华文楷体" panose="02010600040101010101" pitchFamily="2" charset="-122"/>
              <a:sym typeface="+mn-ea"/>
            </a:endParaRPr>
          </a:p>
        </p:txBody>
      </p:sp>
      <p:sp>
        <p:nvSpPr>
          <p:cNvPr id="4" name="灯片编号占位符 3">
            <a:extLst>
              <a:ext uri="{FF2B5EF4-FFF2-40B4-BE49-F238E27FC236}">
                <a16:creationId xmlns:a16="http://schemas.microsoft.com/office/drawing/2014/main" id="{3AED3EAA-D868-BCA4-E1A9-756BD0C854E7}"/>
              </a:ext>
            </a:extLst>
          </p:cNvPr>
          <p:cNvSpPr>
            <a:spLocks noGrp="1"/>
          </p:cNvSpPr>
          <p:nvPr>
            <p:ph type="sldNum" sz="quarter" idx="12"/>
          </p:nvPr>
        </p:nvSpPr>
        <p:spPr/>
        <p:txBody>
          <a:bodyPr/>
          <a:lstStyle/>
          <a:p>
            <a:fld id="{486AE13E-E954-46CB-AE43-99BC7F66DF42}" type="slidenum">
              <a:rPr lang="zh-CN" altLang="en-US" smtClean="0"/>
              <a:t>1</a:t>
            </a:fld>
            <a:endParaRPr lang="zh-CN" altLang="en-US" dirty="0"/>
          </a:p>
        </p:txBody>
      </p:sp>
    </p:spTree>
    <p:extLst>
      <p:ext uri="{BB962C8B-B14F-4D97-AF65-F5344CB8AC3E}">
        <p14:creationId xmlns:p14="http://schemas.microsoft.com/office/powerpoint/2010/main" val="1314656084"/>
      </p:ext>
    </p:extLst>
  </p:cSld>
  <p:clrMapOvr>
    <a:masterClrMapping/>
  </p:clrMapOvr>
  <mc:AlternateContent xmlns:mc="http://schemas.openxmlformats.org/markup-compatibility/2006" xmlns:p14="http://schemas.microsoft.com/office/powerpoint/2010/main">
    <mc:Choice Requires="p14">
      <p:transition spd="slow" p14:dur="2000" advTm="6426"/>
    </mc:Choice>
    <mc:Fallback xmlns="">
      <p:transition spd="slow" advTm="64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8CE44-32F2-32DC-0A2F-544713BBA3D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FD95BA-33E6-D430-1FC0-F8EFAC51CC89}"/>
              </a:ext>
            </a:extLst>
          </p:cNvPr>
          <p:cNvSpPr>
            <a:spLocks noGrp="1"/>
          </p:cNvSpPr>
          <p:nvPr>
            <p:ph idx="1"/>
          </p:nvPr>
        </p:nvSpPr>
        <p:spPr/>
        <p:txBody>
          <a:bodyPr/>
          <a:lstStyle/>
          <a:p>
            <a:r>
              <a:rPr lang="en-US" altLang="zh-CN" dirty="0">
                <a:latin typeface="华文楷体" panose="02010600040101010101" pitchFamily="2" charset="-122"/>
                <a:ea typeface="华文楷体" panose="02010600040101010101" pitchFamily="2" charset="-122"/>
              </a:rPr>
              <a:t>1. </a:t>
            </a:r>
            <a:r>
              <a:rPr lang="zh-CN" altLang="en-US" dirty="0">
                <a:latin typeface="华文楷体" panose="02010600040101010101" pitchFamily="2" charset="-122"/>
                <a:ea typeface="华文楷体" panose="02010600040101010101" pitchFamily="2" charset="-122"/>
              </a:rPr>
              <a:t>怎么探究</a:t>
            </a:r>
            <a:r>
              <a:rPr lang="en-US" altLang="zh-CN" dirty="0">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与证据积累过程的关系</a:t>
            </a:r>
            <a:endParaRPr lang="en-US" altLang="zh-CN" dirty="0">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a:extLst>
              <a:ext uri="{FF2B5EF4-FFF2-40B4-BE49-F238E27FC236}">
                <a16:creationId xmlns:a16="http://schemas.microsoft.com/office/drawing/2014/main" id="{81E790C4-4608-60F2-CA6E-B1B3AC9DAC6E}"/>
              </a:ext>
            </a:extLst>
          </p:cNvPr>
          <p:cNvSpPr>
            <a:spLocks noGrp="1"/>
          </p:cNvSpPr>
          <p:nvPr>
            <p:ph type="sldNum" sz="quarter" idx="12"/>
          </p:nvPr>
        </p:nvSpPr>
        <p:spPr/>
        <p:txBody>
          <a:bodyPr/>
          <a:lstStyle/>
          <a:p>
            <a:fld id="{486AE13E-E954-46CB-AE43-99BC7F66DF42}" type="slidenum">
              <a:rPr lang="zh-CN" altLang="en-US" smtClean="0"/>
              <a:t>10</a:t>
            </a:fld>
            <a:endParaRPr lang="zh-CN" altLang="en-US"/>
          </a:p>
        </p:txBody>
      </p:sp>
    </p:spTree>
    <p:extLst>
      <p:ext uri="{BB962C8B-B14F-4D97-AF65-F5344CB8AC3E}">
        <p14:creationId xmlns:p14="http://schemas.microsoft.com/office/powerpoint/2010/main" val="52531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50081-AA86-D71C-6A83-CF5CB72D422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C14047B-2FC7-BF4A-8F2C-2DA6CB32EFEE}"/>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296571B5-D40F-7721-863B-3D8B30AECB58}"/>
              </a:ext>
            </a:extLst>
          </p:cNvPr>
          <p:cNvSpPr>
            <a:spLocks noGrp="1"/>
          </p:cNvSpPr>
          <p:nvPr>
            <p:ph type="sldNum" sz="quarter" idx="12"/>
          </p:nvPr>
        </p:nvSpPr>
        <p:spPr/>
        <p:txBody>
          <a:bodyPr/>
          <a:lstStyle/>
          <a:p>
            <a:fld id="{486AE13E-E954-46CB-AE43-99BC7F66DF42}" type="slidenum">
              <a:rPr lang="zh-CN" altLang="en-US" smtClean="0"/>
              <a:t>11</a:t>
            </a:fld>
            <a:endParaRPr lang="zh-CN" altLang="en-US"/>
          </a:p>
        </p:txBody>
      </p:sp>
      <p:pic>
        <p:nvPicPr>
          <p:cNvPr id="6" name="图片 5">
            <a:extLst>
              <a:ext uri="{FF2B5EF4-FFF2-40B4-BE49-F238E27FC236}">
                <a16:creationId xmlns:a16="http://schemas.microsoft.com/office/drawing/2014/main" id="{60532DD7-BB92-46FC-6D01-824858594218}"/>
              </a:ext>
            </a:extLst>
          </p:cNvPr>
          <p:cNvPicPr>
            <a:picLocks noChangeAspect="1"/>
          </p:cNvPicPr>
          <p:nvPr/>
        </p:nvPicPr>
        <p:blipFill>
          <a:blip r:embed="rId2"/>
          <a:stretch>
            <a:fillRect/>
          </a:stretch>
        </p:blipFill>
        <p:spPr>
          <a:xfrm>
            <a:off x="4343400" y="2440439"/>
            <a:ext cx="3255947" cy="2697617"/>
          </a:xfrm>
          <a:prstGeom prst="rect">
            <a:avLst/>
          </a:prstGeom>
        </p:spPr>
      </p:pic>
      <p:sp>
        <p:nvSpPr>
          <p:cNvPr id="7" name="文本框 6">
            <a:extLst>
              <a:ext uri="{FF2B5EF4-FFF2-40B4-BE49-F238E27FC236}">
                <a16:creationId xmlns:a16="http://schemas.microsoft.com/office/drawing/2014/main" id="{A6D732DF-679D-A98D-F7AA-6C9D4A69C79E}"/>
              </a:ext>
            </a:extLst>
          </p:cNvPr>
          <p:cNvSpPr txBox="1"/>
          <p:nvPr/>
        </p:nvSpPr>
        <p:spPr>
          <a:xfrm>
            <a:off x="5188857" y="6352143"/>
            <a:ext cx="3367314" cy="369332"/>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楷体" panose="02010600040101010101" pitchFamily="2" charset="-122"/>
                <a:cs typeface="Times New Roman" panose="02020603050405020304" pitchFamily="18" charset="0"/>
              </a:rPr>
              <a:t>Philiastides</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et al. 2014)</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8705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3BCDA6-EA41-BED2-CDE3-EAE2AB6E7940}"/>
              </a:ext>
            </a:extLst>
          </p:cNvPr>
          <p:cNvSpPr>
            <a:spLocks noGrp="1"/>
          </p:cNvSpPr>
          <p:nvPr>
            <p:ph idx="1"/>
          </p:nvPr>
        </p:nvSpPr>
        <p:spPr/>
        <p:txBody>
          <a:bodyPr/>
          <a:lstStyle/>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 CPP</a:t>
            </a:r>
            <a:r>
              <a:rPr lang="zh-CN" altLang="en-US" dirty="0">
                <a:latin typeface="华文楷体" panose="02010600040101010101" pitchFamily="2" charset="-122"/>
                <a:ea typeface="华文楷体" panose="02010600040101010101" pitchFamily="2" charset="-122"/>
              </a:rPr>
              <a:t>的哪些特征反映了证据积累过程</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72B5916E-A43D-3AE7-C30F-50DB31260DBB}"/>
              </a:ext>
            </a:extLst>
          </p:cNvPr>
          <p:cNvSpPr>
            <a:spLocks noGrp="1"/>
          </p:cNvSpPr>
          <p:nvPr>
            <p:ph type="sldNum" sz="quarter" idx="12"/>
          </p:nvPr>
        </p:nvSpPr>
        <p:spPr/>
        <p:txBody>
          <a:bodyPr/>
          <a:lstStyle/>
          <a:p>
            <a:fld id="{486AE13E-E954-46CB-AE43-99BC7F66DF42}" type="slidenum">
              <a:rPr lang="zh-CN" altLang="en-US" smtClean="0"/>
              <a:t>12</a:t>
            </a:fld>
            <a:endParaRPr lang="zh-CN" altLang="en-US"/>
          </a:p>
        </p:txBody>
      </p:sp>
    </p:spTree>
    <p:extLst>
      <p:ext uri="{BB962C8B-B14F-4D97-AF65-F5344CB8AC3E}">
        <p14:creationId xmlns:p14="http://schemas.microsoft.com/office/powerpoint/2010/main" val="11213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87C5DC-2101-913E-1372-4665366356D9}"/>
              </a:ext>
            </a:extLst>
          </p:cNvPr>
          <p:cNvSpPr>
            <a:spLocks noGrp="1"/>
          </p:cNvSpPr>
          <p:nvPr>
            <p:ph type="sldNum" sz="quarter" idx="12"/>
          </p:nvPr>
        </p:nvSpPr>
        <p:spPr/>
        <p:txBody>
          <a:bodyPr/>
          <a:lstStyle/>
          <a:p>
            <a:fld id="{486AE13E-E954-46CB-AE43-99BC7F66DF42}" type="slidenum">
              <a:rPr lang="zh-CN" altLang="en-US" smtClean="0"/>
              <a:t>13</a:t>
            </a:fld>
            <a:endParaRPr lang="zh-CN" altLang="en-US"/>
          </a:p>
        </p:txBody>
      </p:sp>
      <p:pic>
        <p:nvPicPr>
          <p:cNvPr id="15" name="图片 14" descr="图表, 折线图&#10;&#10;描述已自动生成">
            <a:extLst>
              <a:ext uri="{FF2B5EF4-FFF2-40B4-BE49-F238E27FC236}">
                <a16:creationId xmlns:a16="http://schemas.microsoft.com/office/drawing/2014/main" id="{C003D76E-5F53-28B1-EFAF-860B10EEC813}"/>
              </a:ext>
            </a:extLst>
          </p:cNvPr>
          <p:cNvPicPr>
            <a:picLocks noChangeAspect="1"/>
          </p:cNvPicPr>
          <p:nvPr/>
        </p:nvPicPr>
        <p:blipFill rotWithShape="1">
          <a:blip r:embed="rId3">
            <a:extLst>
              <a:ext uri="{28A0092B-C50C-407E-A947-70E740481C1C}">
                <a14:useLocalDpi xmlns:a14="http://schemas.microsoft.com/office/drawing/2010/main" val="0"/>
              </a:ext>
            </a:extLst>
          </a:blip>
          <a:srcRect r="1468"/>
          <a:stretch/>
        </p:blipFill>
        <p:spPr>
          <a:xfrm>
            <a:off x="4653460" y="1559852"/>
            <a:ext cx="2885080" cy="2117867"/>
          </a:xfrm>
          <a:prstGeom prst="rect">
            <a:avLst/>
          </a:prstGeom>
        </p:spPr>
      </p:pic>
      <p:pic>
        <p:nvPicPr>
          <p:cNvPr id="16" name="图片 15" descr="图表, 折线图&#10;&#10;描述已自动生成">
            <a:extLst>
              <a:ext uri="{FF2B5EF4-FFF2-40B4-BE49-F238E27FC236}">
                <a16:creationId xmlns:a16="http://schemas.microsoft.com/office/drawing/2014/main" id="{4A5188D1-2BE3-CEA7-330C-D76C544E7B36}"/>
              </a:ext>
            </a:extLst>
          </p:cNvPr>
          <p:cNvPicPr>
            <a:picLocks noChangeAspect="1"/>
          </p:cNvPicPr>
          <p:nvPr/>
        </p:nvPicPr>
        <p:blipFill rotWithShape="1">
          <a:blip r:embed="rId4">
            <a:extLst>
              <a:ext uri="{28A0092B-C50C-407E-A947-70E740481C1C}">
                <a14:useLocalDpi xmlns:a14="http://schemas.microsoft.com/office/drawing/2010/main" val="0"/>
              </a:ext>
            </a:extLst>
          </a:blip>
          <a:srcRect r="9550"/>
          <a:stretch/>
        </p:blipFill>
        <p:spPr>
          <a:xfrm>
            <a:off x="6823020" y="4227981"/>
            <a:ext cx="876323" cy="593287"/>
          </a:xfrm>
          <a:prstGeom prst="rect">
            <a:avLst/>
          </a:prstGeom>
        </p:spPr>
      </p:pic>
      <p:pic>
        <p:nvPicPr>
          <p:cNvPr id="17" name="图片 16" descr="折线图&#10;&#10;描述已自动生成">
            <a:extLst>
              <a:ext uri="{FF2B5EF4-FFF2-40B4-BE49-F238E27FC236}">
                <a16:creationId xmlns:a16="http://schemas.microsoft.com/office/drawing/2014/main" id="{E864140B-C9BC-5F10-398F-0877FCC983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9340" y="4238555"/>
            <a:ext cx="876323" cy="598730"/>
          </a:xfrm>
          <a:prstGeom prst="rect">
            <a:avLst/>
          </a:prstGeom>
        </p:spPr>
      </p:pic>
      <p:pic>
        <p:nvPicPr>
          <p:cNvPr id="18" name="图片 17" descr="图表, 图标&#10;&#10;描述已自动生成">
            <a:extLst>
              <a:ext uri="{FF2B5EF4-FFF2-40B4-BE49-F238E27FC236}">
                <a16:creationId xmlns:a16="http://schemas.microsoft.com/office/drawing/2014/main" id="{8BF4A0F1-168E-12F7-050B-50CBA0666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6184" y="4227982"/>
            <a:ext cx="854551" cy="593287"/>
          </a:xfrm>
          <a:prstGeom prst="rect">
            <a:avLst/>
          </a:prstGeom>
        </p:spPr>
      </p:pic>
      <p:cxnSp>
        <p:nvCxnSpPr>
          <p:cNvPr id="19" name="直接箭头连接符 18">
            <a:extLst>
              <a:ext uri="{FF2B5EF4-FFF2-40B4-BE49-F238E27FC236}">
                <a16:creationId xmlns:a16="http://schemas.microsoft.com/office/drawing/2014/main" id="{38B41F73-95FA-6570-714E-AF7755D4C078}"/>
              </a:ext>
            </a:extLst>
          </p:cNvPr>
          <p:cNvCxnSpPr>
            <a:cxnSpLocks/>
            <a:stCxn id="15" idx="2"/>
          </p:cNvCxnSpPr>
          <p:nvPr/>
        </p:nvCxnSpPr>
        <p:spPr>
          <a:xfrm flipH="1">
            <a:off x="5080735" y="3677719"/>
            <a:ext cx="1015265" cy="55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8DF6F9D0-CE99-FF61-AF5E-F2EF6FE7C497}"/>
              </a:ext>
            </a:extLst>
          </p:cNvPr>
          <p:cNvCxnSpPr>
            <a:cxnSpLocks/>
            <a:stCxn id="15" idx="2"/>
            <a:endCxn id="17" idx="0"/>
          </p:cNvCxnSpPr>
          <p:nvPr/>
        </p:nvCxnSpPr>
        <p:spPr>
          <a:xfrm>
            <a:off x="6096000" y="3677719"/>
            <a:ext cx="11502" cy="560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46F8E262-6CAA-A7DD-E178-F4C7C143C828}"/>
              </a:ext>
            </a:extLst>
          </p:cNvPr>
          <p:cNvCxnSpPr>
            <a:cxnSpLocks/>
            <a:stCxn id="15" idx="2"/>
            <a:endCxn id="16" idx="0"/>
          </p:cNvCxnSpPr>
          <p:nvPr/>
        </p:nvCxnSpPr>
        <p:spPr>
          <a:xfrm>
            <a:off x="6096000" y="3677719"/>
            <a:ext cx="1165182" cy="550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DC46DF48-BAD3-76CF-EA00-2D3331E9D673}"/>
              </a:ext>
            </a:extLst>
          </p:cNvPr>
          <p:cNvSpPr txBox="1"/>
          <p:nvPr/>
        </p:nvSpPr>
        <p:spPr>
          <a:xfrm>
            <a:off x="5758670" y="4877863"/>
            <a:ext cx="688232" cy="369332"/>
          </a:xfrm>
          <a:prstGeom prst="rect">
            <a:avLst/>
          </a:prstGeom>
          <a:noFill/>
        </p:spPr>
        <p:txBody>
          <a:bodyPr wrap="square">
            <a:spAutoFit/>
          </a:bodyPr>
          <a:lstStyle/>
          <a:p>
            <a:r>
              <a:rPr lang="zh-CN" altLang="en-US" sz="1800" dirty="0">
                <a:latin typeface="华文楷体" panose="02010600040101010101" pitchFamily="2" charset="-122"/>
                <a:ea typeface="华文楷体" panose="02010600040101010101" pitchFamily="2" charset="-122"/>
              </a:rPr>
              <a:t>斜率</a:t>
            </a:r>
            <a:endParaRPr lang="en-US" altLang="zh-CN" sz="1800" dirty="0">
              <a:latin typeface="华文楷体" panose="02010600040101010101" pitchFamily="2" charset="-122"/>
              <a:ea typeface="华文楷体" panose="02010600040101010101" pitchFamily="2" charset="-122"/>
            </a:endParaRPr>
          </a:p>
        </p:txBody>
      </p:sp>
      <p:sp>
        <p:nvSpPr>
          <p:cNvPr id="23" name="文本框 22">
            <a:extLst>
              <a:ext uri="{FF2B5EF4-FFF2-40B4-BE49-F238E27FC236}">
                <a16:creationId xmlns:a16="http://schemas.microsoft.com/office/drawing/2014/main" id="{033D3DDF-031C-72AF-78BC-70119B30BA4D}"/>
              </a:ext>
            </a:extLst>
          </p:cNvPr>
          <p:cNvSpPr txBox="1"/>
          <p:nvPr/>
        </p:nvSpPr>
        <p:spPr>
          <a:xfrm>
            <a:off x="4309342" y="4877863"/>
            <a:ext cx="688233"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均值</a:t>
            </a:r>
            <a:endParaRPr lang="en-US" altLang="zh-CN" sz="1800" dirty="0">
              <a:latin typeface="华文楷体" panose="02010600040101010101" pitchFamily="2" charset="-122"/>
              <a:ea typeface="华文楷体" panose="02010600040101010101" pitchFamily="2" charset="-122"/>
            </a:endParaRPr>
          </a:p>
        </p:txBody>
      </p:sp>
      <p:sp>
        <p:nvSpPr>
          <p:cNvPr id="24" name="文本框 23">
            <a:extLst>
              <a:ext uri="{FF2B5EF4-FFF2-40B4-BE49-F238E27FC236}">
                <a16:creationId xmlns:a16="http://schemas.microsoft.com/office/drawing/2014/main" id="{04270B36-2CE7-ED1D-AC06-F78E2B465820}"/>
              </a:ext>
            </a:extLst>
          </p:cNvPr>
          <p:cNvSpPr txBox="1"/>
          <p:nvPr/>
        </p:nvSpPr>
        <p:spPr>
          <a:xfrm>
            <a:off x="6917064" y="4877863"/>
            <a:ext cx="688233" cy="369332"/>
          </a:xfrm>
          <a:prstGeom prst="rect">
            <a:avLst/>
          </a:prstGeom>
          <a:noFill/>
        </p:spPr>
        <p:txBody>
          <a:bodyPr wrap="square">
            <a:spAutoFit/>
          </a:bodyPr>
          <a:lstStyle/>
          <a:p>
            <a:r>
              <a:rPr lang="zh-CN" altLang="en-US" sz="1800" dirty="0">
                <a:latin typeface="华文楷体" panose="02010600040101010101" pitchFamily="2" charset="-122"/>
                <a:ea typeface="华文楷体" panose="02010600040101010101" pitchFamily="2" charset="-122"/>
              </a:rPr>
              <a:t>峰值</a:t>
            </a:r>
            <a:endParaRPr lang="en-US" altLang="zh-CN" sz="1800" dirty="0">
              <a:latin typeface="华文楷体" panose="02010600040101010101" pitchFamily="2" charset="-122"/>
              <a:ea typeface="华文楷体" panose="02010600040101010101" pitchFamily="2" charset="-122"/>
            </a:endParaRPr>
          </a:p>
        </p:txBody>
      </p:sp>
      <p:sp>
        <p:nvSpPr>
          <p:cNvPr id="30" name="文本框 29">
            <a:extLst>
              <a:ext uri="{FF2B5EF4-FFF2-40B4-BE49-F238E27FC236}">
                <a16:creationId xmlns:a16="http://schemas.microsoft.com/office/drawing/2014/main" id="{41981D73-1BF1-7126-2E2B-B86117B60957}"/>
              </a:ext>
            </a:extLst>
          </p:cNvPr>
          <p:cNvSpPr txBox="1"/>
          <p:nvPr/>
        </p:nvSpPr>
        <p:spPr>
          <a:xfrm>
            <a:off x="4309342" y="6345848"/>
            <a:ext cx="6097248" cy="261610"/>
          </a:xfrm>
          <a:prstGeom prst="rect">
            <a:avLst/>
          </a:prstGeom>
          <a:noFill/>
        </p:spPr>
        <p:txBody>
          <a:bodyPr wrap="square">
            <a:spAutoFit/>
          </a:bodyPr>
          <a:lstStyle/>
          <a:p>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a:t>
            </a:r>
            <a:r>
              <a:rPr lang="en-US" altLang="zh-CN" sz="1100" dirty="0" err="1">
                <a:solidFill>
                  <a:schemeClr val="bg1">
                    <a:lumMod val="50000"/>
                  </a:schemeClr>
                </a:solidFill>
                <a:latin typeface="Times" panose="02020603050405020304" pitchFamily="18" charset="0"/>
                <a:ea typeface="Microsoft YaHei UI Light"/>
                <a:cs typeface="Times" panose="02020603050405020304" pitchFamily="18" charset="0"/>
              </a:rPr>
              <a:t>Loughnane</a:t>
            </a:r>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 et al., 2016; Murphy et al., 2015; Kelly et al., 2021)</a:t>
            </a:r>
            <a:endParaRPr lang="zh-CN" altLang="en-US" sz="1100" dirty="0">
              <a:solidFill>
                <a:schemeClr val="bg1">
                  <a:lumMod val="50000"/>
                </a:schemeClr>
              </a:solidFill>
              <a:latin typeface="Times" panose="02020603050405020304" pitchFamily="18" charset="0"/>
              <a:ea typeface="Microsoft YaHei UI Light"/>
              <a:cs typeface="Times" panose="02020603050405020304" pitchFamily="18" charset="0"/>
            </a:endParaRPr>
          </a:p>
        </p:txBody>
      </p:sp>
    </p:spTree>
    <p:extLst>
      <p:ext uri="{BB962C8B-B14F-4D97-AF65-F5344CB8AC3E}">
        <p14:creationId xmlns:p14="http://schemas.microsoft.com/office/powerpoint/2010/main" val="3783313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E4101-235A-FC6E-F7A9-7B6884726347}"/>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研究问题</a:t>
            </a:r>
          </a:p>
        </p:txBody>
      </p:sp>
      <p:sp>
        <p:nvSpPr>
          <p:cNvPr id="3" name="内容占位符 2">
            <a:extLst>
              <a:ext uri="{FF2B5EF4-FFF2-40B4-BE49-F238E27FC236}">
                <a16:creationId xmlns:a16="http://schemas.microsoft.com/office/drawing/2014/main" id="{BB367D3A-6D96-A3C5-A50C-D63120E394DA}"/>
              </a:ext>
            </a:extLst>
          </p:cNvPr>
          <p:cNvSpPr>
            <a:spLocks noGrp="1"/>
          </p:cNvSpPr>
          <p:nvPr>
            <p:ph idx="1"/>
          </p:nvPr>
        </p:nvSpPr>
        <p:spPr>
          <a:xfrm>
            <a:off x="838200" y="2500009"/>
            <a:ext cx="10515600" cy="3676954"/>
          </a:xfrm>
        </p:spPr>
        <p:txBody>
          <a:bodyPr/>
          <a:lstStyle/>
          <a:p>
            <a:pPr marL="0" indent="0">
              <a:buNone/>
            </a:pPr>
            <a:r>
              <a:rPr lang="zh-CN" altLang="en-US" dirty="0">
                <a:latin typeface="华文楷体" panose="02010600040101010101" pitchFamily="2" charset="-122"/>
                <a:ea typeface="华文楷体" panose="02010600040101010101" pitchFamily="2" charset="-122"/>
              </a:rPr>
              <a:t>不同的研究者提取</a:t>
            </a:r>
            <a:r>
              <a:rPr lang="en-US" altLang="zh-CN" dirty="0">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的方法不同，我们想要研究哪种方法是更有效的：</a:t>
            </a:r>
            <a:endParaRPr lang="en-US" altLang="zh-CN" dirty="0">
              <a:latin typeface="华文楷体" panose="02010600040101010101" pitchFamily="2" charset="-122"/>
              <a:ea typeface="华文楷体" panose="02010600040101010101" pitchFamily="2" charset="-122"/>
            </a:endParaRPr>
          </a:p>
          <a:p>
            <a:pPr marL="0" indent="0">
              <a:buNone/>
            </a:pPr>
            <a:endParaRPr lang="en-US" altLang="zh-CN" dirty="0">
              <a:latin typeface="华文楷体" panose="02010600040101010101" pitchFamily="2" charset="-122"/>
              <a:ea typeface="华文楷体" panose="02010600040101010101" pitchFamily="2" charset="-122"/>
            </a:endParaRPr>
          </a:p>
          <a:p>
            <a:pPr marL="0" indent="0">
              <a:buNone/>
            </a:pPr>
            <a:r>
              <a:rPr lang="en-US" altLang="zh-CN" dirty="0">
                <a:latin typeface="华文楷体" panose="02010600040101010101" pitchFamily="2" charset="-122"/>
                <a:ea typeface="华文楷体" panose="02010600040101010101" pitchFamily="2" charset="-122"/>
              </a:rPr>
              <a:t>1.CPP</a:t>
            </a:r>
            <a:r>
              <a:rPr lang="zh-CN" altLang="en-US" dirty="0">
                <a:latin typeface="华文楷体" panose="02010600040101010101" pitchFamily="2" charset="-122"/>
                <a:ea typeface="华文楷体" panose="02010600040101010101" pitchFamily="2" charset="-122"/>
              </a:rPr>
              <a:t>提取的方法</a:t>
            </a:r>
            <a:endParaRPr lang="en-US" altLang="zh-CN" dirty="0">
              <a:latin typeface="华文楷体" panose="02010600040101010101" pitchFamily="2" charset="-122"/>
              <a:ea typeface="华文楷体" panose="02010600040101010101" pitchFamily="2" charset="-122"/>
            </a:endParaRPr>
          </a:p>
          <a:p>
            <a:pPr marL="0" indent="0">
              <a:buNone/>
            </a:pPr>
            <a:endParaRPr lang="en-US" altLang="zh-CN" dirty="0">
              <a:latin typeface="华文楷体" panose="02010600040101010101" pitchFamily="2" charset="-122"/>
              <a:ea typeface="华文楷体" panose="02010600040101010101" pitchFamily="2" charset="-122"/>
            </a:endParaRPr>
          </a:p>
          <a:p>
            <a:pPr marL="0" indent="0">
              <a:buNone/>
            </a:pP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联合建模的方法</a:t>
            </a:r>
            <a:endParaRPr lang="en-US" altLang="zh-CN"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1BA95BF9-7CA7-5235-1B02-AFFDFDF94815}"/>
              </a:ext>
            </a:extLst>
          </p:cNvPr>
          <p:cNvSpPr>
            <a:spLocks noGrp="1"/>
          </p:cNvSpPr>
          <p:nvPr>
            <p:ph type="sldNum" sz="quarter" idx="12"/>
          </p:nvPr>
        </p:nvSpPr>
        <p:spPr/>
        <p:txBody>
          <a:bodyPr/>
          <a:lstStyle/>
          <a:p>
            <a:fld id="{486AE13E-E954-46CB-AE43-99BC7F66DF42}" type="slidenum">
              <a:rPr lang="zh-CN" altLang="en-US" smtClean="0"/>
              <a:t>14</a:t>
            </a:fld>
            <a:endParaRPr lang="zh-CN" altLang="en-US"/>
          </a:p>
        </p:txBody>
      </p:sp>
    </p:spTree>
    <p:extLst>
      <p:ext uri="{BB962C8B-B14F-4D97-AF65-F5344CB8AC3E}">
        <p14:creationId xmlns:p14="http://schemas.microsoft.com/office/powerpoint/2010/main" val="3660647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EC552-E546-8664-4A68-F4E44E45F66A}"/>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多路径分析</a:t>
            </a:r>
          </a:p>
        </p:txBody>
      </p:sp>
      <p:sp>
        <p:nvSpPr>
          <p:cNvPr id="5" name="矩形: 圆角 4">
            <a:extLst>
              <a:ext uri="{FF2B5EF4-FFF2-40B4-BE49-F238E27FC236}">
                <a16:creationId xmlns:a16="http://schemas.microsoft.com/office/drawing/2014/main" id="{7F7ACE01-0F5F-4E4E-C2AD-320510EE9AA8}"/>
              </a:ext>
            </a:extLst>
          </p:cNvPr>
          <p:cNvSpPr/>
          <p:nvPr/>
        </p:nvSpPr>
        <p:spPr>
          <a:xfrm>
            <a:off x="5270204" y="894575"/>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Rt &amp; choice</a:t>
            </a:r>
            <a:endParaRPr lang="zh-CN" altLang="en-US" dirty="0">
              <a:latin typeface="Tw Cen MT" panose="020B0602020104020603" pitchFamily="34" charset="0"/>
            </a:endParaRPr>
          </a:p>
        </p:txBody>
      </p:sp>
      <p:sp>
        <p:nvSpPr>
          <p:cNvPr id="6" name="矩形: 圆角 5">
            <a:extLst>
              <a:ext uri="{FF2B5EF4-FFF2-40B4-BE49-F238E27FC236}">
                <a16:creationId xmlns:a16="http://schemas.microsoft.com/office/drawing/2014/main" id="{B09E443E-1A2A-134C-582A-513D5C31E652}"/>
              </a:ext>
            </a:extLst>
          </p:cNvPr>
          <p:cNvSpPr/>
          <p:nvPr/>
        </p:nvSpPr>
        <p:spPr>
          <a:xfrm>
            <a:off x="5257678" y="2082732"/>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CPP</a:t>
            </a:r>
            <a:endParaRPr lang="zh-CN" altLang="en-US" dirty="0">
              <a:latin typeface="Tw Cen MT" panose="020B0602020104020603" pitchFamily="34" charset="0"/>
            </a:endParaRPr>
          </a:p>
        </p:txBody>
      </p:sp>
      <p:sp>
        <p:nvSpPr>
          <p:cNvPr id="7" name="矩形: 圆角 6">
            <a:extLst>
              <a:ext uri="{FF2B5EF4-FFF2-40B4-BE49-F238E27FC236}">
                <a16:creationId xmlns:a16="http://schemas.microsoft.com/office/drawing/2014/main" id="{B93EB4DE-AB2F-37CD-ED74-0768204AEC71}"/>
              </a:ext>
            </a:extLst>
          </p:cNvPr>
          <p:cNvSpPr/>
          <p:nvPr/>
        </p:nvSpPr>
        <p:spPr>
          <a:xfrm>
            <a:off x="3191417" y="3674957"/>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slope</a:t>
            </a:r>
            <a:endParaRPr lang="zh-CN" altLang="en-US" dirty="0">
              <a:latin typeface="Tw Cen MT" panose="020B0602020104020603" pitchFamily="34" charset="0"/>
            </a:endParaRPr>
          </a:p>
        </p:txBody>
      </p:sp>
      <p:sp>
        <p:nvSpPr>
          <p:cNvPr id="8" name="矩形: 圆角 7">
            <a:extLst>
              <a:ext uri="{FF2B5EF4-FFF2-40B4-BE49-F238E27FC236}">
                <a16:creationId xmlns:a16="http://schemas.microsoft.com/office/drawing/2014/main" id="{947AC245-1CCA-2EF4-83EB-3E6EEE272BFC}"/>
              </a:ext>
            </a:extLst>
          </p:cNvPr>
          <p:cNvSpPr/>
          <p:nvPr/>
        </p:nvSpPr>
        <p:spPr>
          <a:xfrm>
            <a:off x="5257677" y="3674957"/>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peak</a:t>
            </a:r>
            <a:endParaRPr lang="zh-CN" altLang="en-US" dirty="0">
              <a:latin typeface="Tw Cen MT" panose="020B0602020104020603" pitchFamily="34" charset="0"/>
            </a:endParaRPr>
          </a:p>
        </p:txBody>
      </p:sp>
      <p:sp>
        <p:nvSpPr>
          <p:cNvPr id="9" name="矩形: 圆角 8">
            <a:extLst>
              <a:ext uri="{FF2B5EF4-FFF2-40B4-BE49-F238E27FC236}">
                <a16:creationId xmlns:a16="http://schemas.microsoft.com/office/drawing/2014/main" id="{B3916A75-2BE0-73FD-AD13-6C499F069FDA}"/>
              </a:ext>
            </a:extLst>
          </p:cNvPr>
          <p:cNvSpPr/>
          <p:nvPr/>
        </p:nvSpPr>
        <p:spPr>
          <a:xfrm>
            <a:off x="7430264" y="3674956"/>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amplitude</a:t>
            </a:r>
            <a:endParaRPr lang="zh-CN" altLang="en-US" dirty="0">
              <a:latin typeface="Tw Cen MT" panose="020B0602020104020603" pitchFamily="34" charset="0"/>
            </a:endParaRPr>
          </a:p>
        </p:txBody>
      </p:sp>
      <p:sp>
        <p:nvSpPr>
          <p:cNvPr id="10" name="矩形: 圆角 9">
            <a:extLst>
              <a:ext uri="{FF2B5EF4-FFF2-40B4-BE49-F238E27FC236}">
                <a16:creationId xmlns:a16="http://schemas.microsoft.com/office/drawing/2014/main" id="{2CB8E774-2152-CB35-9491-E54FA6585ABD}"/>
              </a:ext>
            </a:extLst>
          </p:cNvPr>
          <p:cNvSpPr/>
          <p:nvPr/>
        </p:nvSpPr>
        <p:spPr>
          <a:xfrm>
            <a:off x="3191416" y="5597678"/>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Trial-level</a:t>
            </a:r>
            <a:endParaRPr lang="zh-CN" altLang="en-US" dirty="0">
              <a:latin typeface="Tw Cen MT" panose="020B0602020104020603" pitchFamily="34" charset="0"/>
            </a:endParaRPr>
          </a:p>
        </p:txBody>
      </p:sp>
      <p:sp>
        <p:nvSpPr>
          <p:cNvPr id="11" name="矩形: 圆角 10">
            <a:extLst>
              <a:ext uri="{FF2B5EF4-FFF2-40B4-BE49-F238E27FC236}">
                <a16:creationId xmlns:a16="http://schemas.microsoft.com/office/drawing/2014/main" id="{187D9608-4A9B-E441-8CE6-690DCCF7C75F}"/>
              </a:ext>
            </a:extLst>
          </p:cNvPr>
          <p:cNvSpPr/>
          <p:nvPr/>
        </p:nvSpPr>
        <p:spPr>
          <a:xfrm>
            <a:off x="5270204" y="5597678"/>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Subject-level</a:t>
            </a:r>
            <a:endParaRPr lang="zh-CN" altLang="en-US" dirty="0">
              <a:latin typeface="Tw Cen MT" panose="020B0602020104020603" pitchFamily="34" charset="0"/>
            </a:endParaRPr>
          </a:p>
        </p:txBody>
      </p:sp>
      <p:sp>
        <p:nvSpPr>
          <p:cNvPr id="12" name="矩形: 圆角 11">
            <a:extLst>
              <a:ext uri="{FF2B5EF4-FFF2-40B4-BE49-F238E27FC236}">
                <a16:creationId xmlns:a16="http://schemas.microsoft.com/office/drawing/2014/main" id="{E2528C72-BA05-11FE-CAA9-CA594F688117}"/>
              </a:ext>
            </a:extLst>
          </p:cNvPr>
          <p:cNvSpPr/>
          <p:nvPr/>
        </p:nvSpPr>
        <p:spPr>
          <a:xfrm>
            <a:off x="7235456" y="5597678"/>
            <a:ext cx="206626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Two-step</a:t>
            </a:r>
            <a:endParaRPr lang="zh-CN" altLang="en-US" dirty="0">
              <a:latin typeface="Tw Cen MT" panose="020B0602020104020603" pitchFamily="34" charset="0"/>
            </a:endParaRPr>
          </a:p>
        </p:txBody>
      </p:sp>
      <p:cxnSp>
        <p:nvCxnSpPr>
          <p:cNvPr id="13" name="直接箭头连接符 12">
            <a:extLst>
              <a:ext uri="{FF2B5EF4-FFF2-40B4-BE49-F238E27FC236}">
                <a16:creationId xmlns:a16="http://schemas.microsoft.com/office/drawing/2014/main" id="{BA3292F5-6F3D-FAB2-3DC4-4164C7B5F02A}"/>
              </a:ext>
            </a:extLst>
          </p:cNvPr>
          <p:cNvCxnSpPr>
            <a:cxnSpLocks/>
          </p:cNvCxnSpPr>
          <p:nvPr/>
        </p:nvCxnSpPr>
        <p:spPr>
          <a:xfrm>
            <a:off x="4332514" y="1525440"/>
            <a:ext cx="852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2787717C-5B8E-881A-5DAD-F498AA7C7582}"/>
              </a:ext>
            </a:extLst>
          </p:cNvPr>
          <p:cNvCxnSpPr>
            <a:cxnSpLocks/>
            <a:stCxn id="6" idx="2"/>
            <a:endCxn id="8" idx="0"/>
          </p:cNvCxnSpPr>
          <p:nvPr/>
        </p:nvCxnSpPr>
        <p:spPr>
          <a:xfrm flipH="1">
            <a:off x="6083473" y="2713597"/>
            <a:ext cx="1" cy="961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B4AC9B02-ECA8-2D5B-3A7D-4C5D999E2EB3}"/>
              </a:ext>
            </a:extLst>
          </p:cNvPr>
          <p:cNvCxnSpPr>
            <a:cxnSpLocks/>
            <a:stCxn id="8" idx="2"/>
            <a:endCxn id="11" idx="0"/>
          </p:cNvCxnSpPr>
          <p:nvPr/>
        </p:nvCxnSpPr>
        <p:spPr>
          <a:xfrm>
            <a:off x="6083473" y="4305822"/>
            <a:ext cx="12527"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7E5A9ABA-5F39-9185-9208-3737EFBA968D}"/>
              </a:ext>
            </a:extLst>
          </p:cNvPr>
          <p:cNvCxnSpPr>
            <a:cxnSpLocks/>
            <a:stCxn id="6" idx="2"/>
            <a:endCxn id="7" idx="0"/>
          </p:cNvCxnSpPr>
          <p:nvPr/>
        </p:nvCxnSpPr>
        <p:spPr>
          <a:xfrm flipH="1">
            <a:off x="4017213" y="2713597"/>
            <a:ext cx="2066261" cy="961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0F69E3E2-CEAA-1853-CA15-BA876B42DA13}"/>
              </a:ext>
            </a:extLst>
          </p:cNvPr>
          <p:cNvCxnSpPr>
            <a:cxnSpLocks/>
            <a:stCxn id="6" idx="2"/>
            <a:endCxn id="9" idx="0"/>
          </p:cNvCxnSpPr>
          <p:nvPr/>
        </p:nvCxnSpPr>
        <p:spPr>
          <a:xfrm>
            <a:off x="6083474" y="2713597"/>
            <a:ext cx="2172586" cy="961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1BC1729B-DD77-69BE-02D5-B535B7A44DBC}"/>
              </a:ext>
            </a:extLst>
          </p:cNvPr>
          <p:cNvCxnSpPr>
            <a:cxnSpLocks/>
            <a:stCxn id="7" idx="2"/>
            <a:endCxn id="10" idx="0"/>
          </p:cNvCxnSpPr>
          <p:nvPr/>
        </p:nvCxnSpPr>
        <p:spPr>
          <a:xfrm flipH="1">
            <a:off x="4017212" y="4305822"/>
            <a:ext cx="1"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078CE762-6964-F3BE-ABA0-608EC2E07FC1}"/>
              </a:ext>
            </a:extLst>
          </p:cNvPr>
          <p:cNvCxnSpPr>
            <a:cxnSpLocks/>
            <a:stCxn id="9" idx="2"/>
            <a:endCxn id="12" idx="0"/>
          </p:cNvCxnSpPr>
          <p:nvPr/>
        </p:nvCxnSpPr>
        <p:spPr>
          <a:xfrm>
            <a:off x="8256060" y="4305821"/>
            <a:ext cx="12527"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E52D5CA0-D33F-45BB-7D52-AAB3868B4AE0}"/>
              </a:ext>
            </a:extLst>
          </p:cNvPr>
          <p:cNvCxnSpPr>
            <a:cxnSpLocks/>
            <a:stCxn id="9" idx="2"/>
            <a:endCxn id="11" idx="0"/>
          </p:cNvCxnSpPr>
          <p:nvPr/>
        </p:nvCxnSpPr>
        <p:spPr>
          <a:xfrm flipH="1">
            <a:off x="6096000" y="4305821"/>
            <a:ext cx="2160060"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AE63C975-472B-8E0B-15CE-4C53E5FEBD7F}"/>
              </a:ext>
            </a:extLst>
          </p:cNvPr>
          <p:cNvCxnSpPr>
            <a:cxnSpLocks/>
            <a:stCxn id="9" idx="2"/>
            <a:endCxn id="10" idx="0"/>
          </p:cNvCxnSpPr>
          <p:nvPr/>
        </p:nvCxnSpPr>
        <p:spPr>
          <a:xfrm flipH="1">
            <a:off x="4017212" y="4305821"/>
            <a:ext cx="4238848"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4C26D1F1-060C-3285-B012-FCC07D5D9983}"/>
              </a:ext>
            </a:extLst>
          </p:cNvPr>
          <p:cNvCxnSpPr>
            <a:cxnSpLocks/>
            <a:stCxn id="8" idx="2"/>
            <a:endCxn id="12" idx="0"/>
          </p:cNvCxnSpPr>
          <p:nvPr/>
        </p:nvCxnSpPr>
        <p:spPr>
          <a:xfrm>
            <a:off x="6083473" y="4305822"/>
            <a:ext cx="2185114"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D50E44C-5D32-255E-40AA-8B6085B44E94}"/>
              </a:ext>
            </a:extLst>
          </p:cNvPr>
          <p:cNvCxnSpPr>
            <a:cxnSpLocks/>
            <a:stCxn id="8" idx="2"/>
            <a:endCxn id="10" idx="0"/>
          </p:cNvCxnSpPr>
          <p:nvPr/>
        </p:nvCxnSpPr>
        <p:spPr>
          <a:xfrm flipH="1">
            <a:off x="4017212" y="4305822"/>
            <a:ext cx="2066261"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6CC90C01-8E58-B094-2BBB-61BEE9CF917B}"/>
              </a:ext>
            </a:extLst>
          </p:cNvPr>
          <p:cNvCxnSpPr>
            <a:cxnSpLocks/>
            <a:stCxn id="7" idx="2"/>
            <a:endCxn id="12" idx="0"/>
          </p:cNvCxnSpPr>
          <p:nvPr/>
        </p:nvCxnSpPr>
        <p:spPr>
          <a:xfrm>
            <a:off x="4017213" y="4305822"/>
            <a:ext cx="4251374"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9E27E190-060A-31DB-E705-3C476BDFE9D5}"/>
              </a:ext>
            </a:extLst>
          </p:cNvPr>
          <p:cNvCxnSpPr>
            <a:cxnSpLocks/>
            <a:stCxn id="7" idx="2"/>
            <a:endCxn id="11" idx="0"/>
          </p:cNvCxnSpPr>
          <p:nvPr/>
        </p:nvCxnSpPr>
        <p:spPr>
          <a:xfrm>
            <a:off x="4017213" y="4305822"/>
            <a:ext cx="2078787"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灯片编号占位符 2">
            <a:extLst>
              <a:ext uri="{FF2B5EF4-FFF2-40B4-BE49-F238E27FC236}">
                <a16:creationId xmlns:a16="http://schemas.microsoft.com/office/drawing/2014/main" id="{CFC1FC73-C9AE-BA23-2EF0-0CA434EE9FEC}"/>
              </a:ext>
            </a:extLst>
          </p:cNvPr>
          <p:cNvSpPr>
            <a:spLocks noGrp="1"/>
          </p:cNvSpPr>
          <p:nvPr>
            <p:ph type="sldNum" sz="quarter" idx="12"/>
          </p:nvPr>
        </p:nvSpPr>
        <p:spPr/>
        <p:txBody>
          <a:bodyPr/>
          <a:lstStyle/>
          <a:p>
            <a:fld id="{486AE13E-E954-46CB-AE43-99BC7F66DF42}" type="slidenum">
              <a:rPr lang="zh-CN" altLang="en-US" smtClean="0"/>
              <a:t>15</a:t>
            </a:fld>
            <a:endParaRPr lang="zh-CN" altLang="en-US"/>
          </a:p>
        </p:txBody>
      </p:sp>
      <p:cxnSp>
        <p:nvCxnSpPr>
          <p:cNvPr id="41" name="直接箭头连接符 40">
            <a:extLst>
              <a:ext uri="{FF2B5EF4-FFF2-40B4-BE49-F238E27FC236}">
                <a16:creationId xmlns:a16="http://schemas.microsoft.com/office/drawing/2014/main" id="{4E028966-B51C-4408-A782-1E63931D8C85}"/>
              </a:ext>
            </a:extLst>
          </p:cNvPr>
          <p:cNvCxnSpPr>
            <a:cxnSpLocks/>
            <a:endCxn id="5" idx="1"/>
          </p:cNvCxnSpPr>
          <p:nvPr/>
        </p:nvCxnSpPr>
        <p:spPr>
          <a:xfrm>
            <a:off x="4332514" y="1210007"/>
            <a:ext cx="9376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675432"/>
      </p:ext>
    </p:extLst>
  </p:cSld>
  <p:clrMapOvr>
    <a:masterClrMapping/>
  </p:clrMapOvr>
  <mc:AlternateContent xmlns:mc="http://schemas.openxmlformats.org/markup-compatibility/2006" xmlns:p14="http://schemas.microsoft.com/office/powerpoint/2010/main">
    <mc:Choice Requires="p14">
      <p:transition spd="slow" p14:dur="2000" advTm="89754"/>
    </mc:Choice>
    <mc:Fallback xmlns="">
      <p:transition spd="slow" advTm="8975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00FD-E3F6-7CF7-C5F8-B84E96FB4E97}"/>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实验设计</a:t>
            </a:r>
          </a:p>
        </p:txBody>
      </p:sp>
      <p:pic>
        <p:nvPicPr>
          <p:cNvPr id="4" name="图片 4">
            <a:extLst>
              <a:ext uri="{FF2B5EF4-FFF2-40B4-BE49-F238E27FC236}">
                <a16:creationId xmlns:a16="http://schemas.microsoft.com/office/drawing/2014/main" id="{90842B55-EE46-CF51-598D-2F8A4D51A8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3592" y="1797692"/>
            <a:ext cx="6886812" cy="2593315"/>
          </a:xfrm>
        </p:spPr>
      </p:pic>
      <p:sp>
        <p:nvSpPr>
          <p:cNvPr id="5" name="文本框 4">
            <a:extLst>
              <a:ext uri="{FF2B5EF4-FFF2-40B4-BE49-F238E27FC236}">
                <a16:creationId xmlns:a16="http://schemas.microsoft.com/office/drawing/2014/main" id="{AE4F588C-D435-9BCF-2B23-1926413526EF}"/>
              </a:ext>
            </a:extLst>
          </p:cNvPr>
          <p:cNvSpPr txBox="1"/>
          <p:nvPr/>
        </p:nvSpPr>
        <p:spPr>
          <a:xfrm>
            <a:off x="2733654" y="4861371"/>
            <a:ext cx="6097136" cy="923330"/>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被试：</a:t>
            </a:r>
            <a:r>
              <a:rPr lang="en-US" altLang="zh-CN" dirty="0">
                <a:latin typeface="华文楷体" panose="02010600040101010101" pitchFamily="2" charset="-122"/>
                <a:ea typeface="华文楷体" panose="02010600040101010101" pitchFamily="2" charset="-122"/>
              </a:rPr>
              <a:t> 17</a:t>
            </a:r>
            <a:r>
              <a:rPr lang="zh-CN" altLang="en-US" dirty="0">
                <a:latin typeface="华文楷体" panose="02010600040101010101" pitchFamily="2" charset="-122"/>
                <a:ea typeface="华文楷体" panose="02010600040101010101" pitchFamily="2" charset="-122"/>
              </a:rPr>
              <a:t>名被试</a:t>
            </a:r>
            <a:r>
              <a:rPr lang="en-US" altLang="zh-CN" dirty="0">
                <a:latin typeface="华文楷体" panose="02010600040101010101" pitchFamily="2" charset="-122"/>
                <a:ea typeface="华文楷体" panose="02010600040101010101" pitchFamily="2" charset="-122"/>
              </a:rPr>
              <a:t>(2 </a:t>
            </a:r>
            <a:r>
              <a:rPr lang="zh-CN" altLang="en-US" dirty="0">
                <a:latin typeface="华文楷体" panose="02010600040101010101" pitchFamily="2" charset="-122"/>
                <a:ea typeface="华文楷体" panose="02010600040101010101" pitchFamily="2" charset="-122"/>
              </a:rPr>
              <a:t>名被排除</a:t>
            </a:r>
            <a:r>
              <a:rPr lang="en-US" altLang="zh-CN" dirty="0">
                <a:latin typeface="华文楷体" panose="02010600040101010101" pitchFamily="2" charset="-122"/>
                <a:ea typeface="华文楷体" panose="02010600040101010101" pitchFamily="2" charset="-122"/>
              </a:rPr>
              <a:t>)</a:t>
            </a: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试次：</a:t>
            </a:r>
            <a:r>
              <a:rPr lang="en-US" altLang="zh-CN" dirty="0">
                <a:latin typeface="华文楷体" panose="02010600040101010101" pitchFamily="2" charset="-122"/>
                <a:ea typeface="华文楷体" panose="02010600040101010101" pitchFamily="2" charset="-122"/>
              </a:rPr>
              <a:t>288</a:t>
            </a:r>
          </a:p>
        </p:txBody>
      </p:sp>
      <p:sp>
        <p:nvSpPr>
          <p:cNvPr id="3" name="文本框 2">
            <a:extLst>
              <a:ext uri="{FF2B5EF4-FFF2-40B4-BE49-F238E27FC236}">
                <a16:creationId xmlns:a16="http://schemas.microsoft.com/office/drawing/2014/main" id="{3AC800B2-9E76-4D3F-535D-AF3923B1CF92}"/>
              </a:ext>
            </a:extLst>
          </p:cNvPr>
          <p:cNvSpPr txBox="1"/>
          <p:nvPr/>
        </p:nvSpPr>
        <p:spPr>
          <a:xfrm>
            <a:off x="5337544" y="6277302"/>
            <a:ext cx="1722060" cy="261610"/>
          </a:xfrm>
          <a:prstGeom prst="rect">
            <a:avLst/>
          </a:prstGeom>
          <a:noFill/>
        </p:spPr>
        <p:txBody>
          <a:bodyPr wrap="square" rtlCol="0">
            <a:spAutoFit/>
          </a:bodyPr>
          <a:lstStyle/>
          <a:p>
            <a:r>
              <a:rPr lang="en-US" altLang="zh-CN" sz="1100" dirty="0">
                <a:solidFill>
                  <a:schemeClr val="bg1">
                    <a:lumMod val="50000"/>
                  </a:schemeClr>
                </a:solidFill>
                <a:latin typeface="Times New Roman" panose="02020603050405020304" pitchFamily="18" charset="0"/>
                <a:cs typeface="Times New Roman" panose="02020603050405020304" pitchFamily="18" charset="0"/>
              </a:rPr>
              <a:t>(Georgie et al, 2018)</a:t>
            </a:r>
            <a:endParaRPr lang="zh-CN"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FB4FE95-F148-145B-DB79-99D3D43E4DD0}"/>
              </a:ext>
            </a:extLst>
          </p:cNvPr>
          <p:cNvSpPr>
            <a:spLocks noGrp="1"/>
          </p:cNvSpPr>
          <p:nvPr>
            <p:ph type="sldNum" sz="quarter" idx="12"/>
          </p:nvPr>
        </p:nvSpPr>
        <p:spPr/>
        <p:txBody>
          <a:bodyPr/>
          <a:lstStyle/>
          <a:p>
            <a:fld id="{486AE13E-E954-46CB-AE43-99BC7F66DF42}" type="slidenum">
              <a:rPr lang="zh-CN" altLang="en-US" smtClean="0"/>
              <a:t>16</a:t>
            </a:fld>
            <a:endParaRPr lang="zh-CN" altLang="en-US" dirty="0"/>
          </a:p>
        </p:txBody>
      </p:sp>
    </p:spTree>
    <p:extLst>
      <p:ext uri="{BB962C8B-B14F-4D97-AF65-F5344CB8AC3E}">
        <p14:creationId xmlns:p14="http://schemas.microsoft.com/office/powerpoint/2010/main" val="656058192"/>
      </p:ext>
    </p:extLst>
  </p:cSld>
  <p:clrMapOvr>
    <a:masterClrMapping/>
  </p:clrMapOvr>
  <mc:AlternateContent xmlns:mc="http://schemas.openxmlformats.org/markup-compatibility/2006" xmlns:p14="http://schemas.microsoft.com/office/powerpoint/2010/main">
    <mc:Choice Requires="p14">
      <p:transition spd="slow" p14:dur="2000" advTm="101443"/>
    </mc:Choice>
    <mc:Fallback xmlns="">
      <p:transition spd="slow" advTm="1014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5EC9F-3142-8BF5-9780-6745F48A80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E3DA74-D725-08AA-0CD9-BB4BE3B13352}"/>
              </a:ext>
            </a:extLst>
          </p:cNvPr>
          <p:cNvSpPr>
            <a:spLocks noGrp="1"/>
          </p:cNvSpPr>
          <p:nvPr>
            <p:ph idx="1"/>
          </p:nvPr>
        </p:nvSpPr>
        <p:spPr/>
        <p:txBody>
          <a:bodyPr/>
          <a:lstStyle/>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行为建模考察实验操纵的变量</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在</a:t>
            </a:r>
            <a:r>
              <a:rPr lang="en-US" altLang="zh-CN" dirty="0" err="1">
                <a:latin typeface="华文楷体" panose="02010600040101010101" pitchFamily="2" charset="-122"/>
                <a:ea typeface="华文楷体" panose="02010600040101010101" pitchFamily="2" charset="-122"/>
              </a:rPr>
              <a:t>ddm</a:t>
            </a:r>
            <a:r>
              <a:rPr lang="zh-CN" altLang="en-US" dirty="0">
                <a:latin typeface="华文楷体" panose="02010600040101010101" pitchFamily="2" charset="-122"/>
                <a:ea typeface="华文楷体" panose="02010600040101010101" pitchFamily="2" charset="-122"/>
              </a:rPr>
              <a:t>建模中加入</a:t>
            </a:r>
            <a:r>
              <a:rPr lang="en-US" altLang="zh-CN" dirty="0" err="1">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并使用</a:t>
            </a:r>
            <a:r>
              <a:rPr lang="en-US" altLang="zh-CN" dirty="0">
                <a:latin typeface="华文楷体" panose="02010600040101010101" pitchFamily="2" charset="-122"/>
                <a:ea typeface="华文楷体" panose="02010600040101010101" pitchFamily="2" charset="-122"/>
              </a:rPr>
              <a:t>multiverse</a:t>
            </a:r>
            <a:r>
              <a:rPr lang="zh-CN" altLang="en-US" dirty="0">
                <a:latin typeface="华文楷体" panose="02010600040101010101" pitchFamily="2" charset="-122"/>
                <a:ea typeface="华文楷体" panose="02010600040101010101" pitchFamily="2" charset="-122"/>
              </a:rPr>
              <a:t>分析</a:t>
            </a:r>
            <a:endParaRPr lang="en-US" altLang="zh-CN"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750625B5-F886-954C-85C9-F012E9BF23A6}"/>
              </a:ext>
            </a:extLst>
          </p:cNvPr>
          <p:cNvSpPr>
            <a:spLocks noGrp="1"/>
          </p:cNvSpPr>
          <p:nvPr>
            <p:ph type="sldNum" sz="quarter" idx="12"/>
          </p:nvPr>
        </p:nvSpPr>
        <p:spPr/>
        <p:txBody>
          <a:bodyPr/>
          <a:lstStyle/>
          <a:p>
            <a:fld id="{486AE13E-E954-46CB-AE43-99BC7F66DF42}" type="slidenum">
              <a:rPr lang="zh-CN" altLang="en-US" smtClean="0"/>
              <a:t>17</a:t>
            </a:fld>
            <a:endParaRPr lang="zh-CN" altLang="en-US" dirty="0"/>
          </a:p>
        </p:txBody>
      </p:sp>
    </p:spTree>
    <p:extLst>
      <p:ext uri="{BB962C8B-B14F-4D97-AF65-F5344CB8AC3E}">
        <p14:creationId xmlns:p14="http://schemas.microsoft.com/office/powerpoint/2010/main" val="2134131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4390F-83CA-8733-9409-8103AEF65F40}"/>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研究方法</a:t>
            </a:r>
          </a:p>
        </p:txBody>
      </p:sp>
      <p:sp>
        <p:nvSpPr>
          <p:cNvPr id="4" name="文本占位符 3">
            <a:extLst>
              <a:ext uri="{FF2B5EF4-FFF2-40B4-BE49-F238E27FC236}">
                <a16:creationId xmlns:a16="http://schemas.microsoft.com/office/drawing/2014/main" id="{4F68C3D9-3601-C18C-158D-1D51E43E5A08}"/>
              </a:ext>
            </a:extLst>
          </p:cNvPr>
          <p:cNvSpPr>
            <a:spLocks noGrp="1"/>
          </p:cNvSpPr>
          <p:nvPr>
            <p:ph type="body" idx="1"/>
          </p:nvPr>
        </p:nvSpPr>
        <p:spPr/>
        <p:txBody>
          <a:bodyPr/>
          <a:lstStyle/>
          <a:p>
            <a:endParaRPr lang="zh-CN" altLang="en-US"/>
          </a:p>
        </p:txBody>
      </p:sp>
      <p:sp>
        <p:nvSpPr>
          <p:cNvPr id="3" name="灯片编号占位符 2">
            <a:extLst>
              <a:ext uri="{FF2B5EF4-FFF2-40B4-BE49-F238E27FC236}">
                <a16:creationId xmlns:a16="http://schemas.microsoft.com/office/drawing/2014/main" id="{FECF9EAB-4BBC-E478-4871-DE250E45C90C}"/>
              </a:ext>
            </a:extLst>
          </p:cNvPr>
          <p:cNvSpPr>
            <a:spLocks noGrp="1"/>
          </p:cNvSpPr>
          <p:nvPr>
            <p:ph type="sldNum" sz="quarter" idx="12"/>
          </p:nvPr>
        </p:nvSpPr>
        <p:spPr/>
        <p:txBody>
          <a:bodyPr/>
          <a:lstStyle/>
          <a:p>
            <a:fld id="{486AE13E-E954-46CB-AE43-99BC7F66DF42}" type="slidenum">
              <a:rPr lang="zh-CN" altLang="en-US" smtClean="0"/>
              <a:t>18</a:t>
            </a:fld>
            <a:endParaRPr lang="zh-CN" altLang="en-US"/>
          </a:p>
        </p:txBody>
      </p:sp>
    </p:spTree>
    <p:extLst>
      <p:ext uri="{BB962C8B-B14F-4D97-AF65-F5344CB8AC3E}">
        <p14:creationId xmlns:p14="http://schemas.microsoft.com/office/powerpoint/2010/main" val="1403287962"/>
      </p:ext>
    </p:extLst>
  </p:cSld>
  <p:clrMapOvr>
    <a:masterClrMapping/>
  </p:clrMapOvr>
  <mc:AlternateContent xmlns:mc="http://schemas.openxmlformats.org/markup-compatibility/2006" xmlns:p14="http://schemas.microsoft.com/office/powerpoint/2010/main">
    <mc:Choice Requires="p14">
      <p:transition spd="slow" p14:dur="2000" advTm="1417"/>
    </mc:Choice>
    <mc:Fallback xmlns="">
      <p:transition spd="slow" advTm="141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2048395-E501-DD86-9257-166D2D44E41C}"/>
              </a:ext>
            </a:extLst>
          </p:cNvPr>
          <p:cNvSpPr>
            <a:spLocks noGrp="1"/>
          </p:cNvSpPr>
          <p:nvPr>
            <p:ph type="title"/>
          </p:nvPr>
        </p:nvSpPr>
        <p:spPr>
          <a:xfrm>
            <a:off x="838200" y="365125"/>
            <a:ext cx="10515600" cy="1325563"/>
          </a:xfrm>
        </p:spPr>
        <p:txBody>
          <a:bodyPr/>
          <a:lstStyle/>
          <a:p>
            <a:r>
              <a:rPr lang="zh-CN" altLang="en-US" dirty="0">
                <a:latin typeface="华文楷体" panose="02010600040101010101" pitchFamily="2" charset="-122"/>
                <a:ea typeface="华文楷体" panose="02010600040101010101" pitchFamily="2" charset="-122"/>
              </a:rPr>
              <a:t>行为建模</a:t>
            </a:r>
          </a:p>
        </p:txBody>
      </p:sp>
      <p:sp>
        <p:nvSpPr>
          <p:cNvPr id="8" name="内容占位符 7">
            <a:extLst>
              <a:ext uri="{FF2B5EF4-FFF2-40B4-BE49-F238E27FC236}">
                <a16:creationId xmlns:a16="http://schemas.microsoft.com/office/drawing/2014/main" id="{DE544F01-5342-B1A1-6B5E-D37E7DD038D0}"/>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Hierarchical Drift-Diffusion Model(HDDM)</a:t>
            </a:r>
          </a:p>
          <a:p>
            <a:endParaRPr lang="en-US" altLang="zh-CN" dirty="0"/>
          </a:p>
          <a:p>
            <a:r>
              <a:rPr lang="zh-CN" altLang="en-US" dirty="0">
                <a:latin typeface="华文楷体" panose="02010600040101010101" pitchFamily="2" charset="-122"/>
                <a:ea typeface="华文楷体" panose="02010600040101010101" pitchFamily="2" charset="-122"/>
              </a:rPr>
              <a:t>分层：能够拟合群组和个体层面的变异</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贝叶斯：估计参数的后验分布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模型比较：偏差信息准则</a:t>
            </a:r>
            <a:r>
              <a:rPr lang="en-US" altLang="zh-CN" dirty="0">
                <a:latin typeface="华文楷体" panose="02010600040101010101" pitchFamily="2" charset="-122"/>
                <a:ea typeface="华文楷体" panose="02010600040101010101" pitchFamily="2" charset="-122"/>
              </a:rPr>
              <a:t>(</a:t>
            </a:r>
            <a:r>
              <a:rPr lang="en-US" altLang="zh-CN" b="0" i="0" dirty="0">
                <a:solidFill>
                  <a:srgbClr val="111111"/>
                </a:solidFill>
                <a:effectLst/>
                <a:latin typeface="Times New Roman" panose="02020603050405020304" pitchFamily="18" charset="0"/>
                <a:cs typeface="Times New Roman" panose="02020603050405020304" pitchFamily="18" charset="0"/>
              </a:rPr>
              <a:t>deviance information criterion,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DIC)</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DA19066-FD4F-823F-D034-6C7D83009A05}"/>
              </a:ext>
            </a:extLst>
          </p:cNvPr>
          <p:cNvSpPr txBox="1"/>
          <p:nvPr/>
        </p:nvSpPr>
        <p:spPr>
          <a:xfrm>
            <a:off x="5340787" y="6459865"/>
            <a:ext cx="1293929" cy="261610"/>
          </a:xfrm>
          <a:prstGeom prst="rect">
            <a:avLst/>
          </a:prstGeom>
          <a:noFill/>
        </p:spPr>
        <p:txBody>
          <a:bodyPr wrap="square" rtlCol="0">
            <a:spAutoFit/>
          </a:bodyPr>
          <a:lstStyle/>
          <a:p>
            <a:r>
              <a:rPr lang="en-US" altLang="zh-CN" sz="1100" dirty="0">
                <a:solidFill>
                  <a:schemeClr val="bg1">
                    <a:lumMod val="50000"/>
                  </a:schemeClr>
                </a:solidFill>
                <a:latin typeface="Times New Roman" panose="02020603050405020304" pitchFamily="18" charset="0"/>
                <a:cs typeface="Times New Roman" panose="02020603050405020304" pitchFamily="18" charset="0"/>
              </a:rPr>
              <a:t>(</a:t>
            </a:r>
            <a:r>
              <a:rPr lang="en-US" altLang="zh-CN" sz="1100" dirty="0" err="1">
                <a:solidFill>
                  <a:schemeClr val="bg1">
                    <a:lumMod val="50000"/>
                  </a:schemeClr>
                </a:solidFill>
                <a:latin typeface="Times New Roman" panose="02020603050405020304" pitchFamily="18" charset="0"/>
                <a:cs typeface="Times New Roman" panose="02020603050405020304" pitchFamily="18" charset="0"/>
              </a:rPr>
              <a:t>Wiecki</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 et al., 2013)</a:t>
            </a:r>
            <a:endParaRPr lang="zh-CN"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D620170E-F54A-76CD-2BA8-31AEB4BBDE51}"/>
              </a:ext>
            </a:extLst>
          </p:cNvPr>
          <p:cNvSpPr>
            <a:spLocks noGrp="1"/>
          </p:cNvSpPr>
          <p:nvPr>
            <p:ph type="sldNum" sz="quarter" idx="12"/>
          </p:nvPr>
        </p:nvSpPr>
        <p:spPr/>
        <p:txBody>
          <a:bodyPr/>
          <a:lstStyle/>
          <a:p>
            <a:fld id="{486AE13E-E954-46CB-AE43-99BC7F66DF42}" type="slidenum">
              <a:rPr lang="zh-CN" altLang="en-US" smtClean="0"/>
              <a:t>19</a:t>
            </a:fld>
            <a:endParaRPr lang="zh-CN" altLang="en-US"/>
          </a:p>
        </p:txBody>
      </p:sp>
    </p:spTree>
    <p:extLst>
      <p:ext uri="{BB962C8B-B14F-4D97-AF65-F5344CB8AC3E}">
        <p14:creationId xmlns:p14="http://schemas.microsoft.com/office/powerpoint/2010/main" val="707613218"/>
      </p:ext>
    </p:extLst>
  </p:cSld>
  <p:clrMapOvr>
    <a:masterClrMapping/>
  </p:clrMapOvr>
  <mc:AlternateContent xmlns:mc="http://schemas.openxmlformats.org/markup-compatibility/2006" xmlns:p14="http://schemas.microsoft.com/office/powerpoint/2010/main">
    <mc:Choice Requires="p14">
      <p:transition spd="slow" p14:dur="2000" advTm="50768"/>
    </mc:Choice>
    <mc:Fallback xmlns="">
      <p:transition spd="slow" advTm="5076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61F5-39E4-40CF-0E21-2B75EB4F6FF2}"/>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目录</a:t>
            </a:r>
          </a:p>
        </p:txBody>
      </p:sp>
      <p:sp>
        <p:nvSpPr>
          <p:cNvPr id="3" name="内容占位符 2">
            <a:extLst>
              <a:ext uri="{FF2B5EF4-FFF2-40B4-BE49-F238E27FC236}">
                <a16:creationId xmlns:a16="http://schemas.microsoft.com/office/drawing/2014/main" id="{22CA6F3E-BD80-F57B-D61C-9235EAD403DC}"/>
              </a:ext>
            </a:extLst>
          </p:cNvPr>
          <p:cNvSpPr>
            <a:spLocks noGrp="1"/>
          </p:cNvSpPr>
          <p:nvPr>
            <p:ph idx="1"/>
          </p:nvPr>
        </p:nvSpPr>
        <p:spPr/>
        <p:txBody>
          <a:bodyPr/>
          <a:lstStyle/>
          <a:p>
            <a:r>
              <a:rPr lang="zh-CN" altLang="en-US" dirty="0">
                <a:latin typeface="华文楷体" panose="02010600040101010101" pitchFamily="2" charset="-122"/>
                <a:ea typeface="华文楷体" panose="02010600040101010101" pitchFamily="2" charset="-122"/>
              </a:rPr>
              <a:t>问题提出</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研究方法</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研究结果（当前）</a:t>
            </a:r>
            <a:endParaRPr lang="zh-CN" altLang="en-US" dirty="0"/>
          </a:p>
        </p:txBody>
      </p:sp>
      <p:sp>
        <p:nvSpPr>
          <p:cNvPr id="4" name="灯片编号占位符 3">
            <a:extLst>
              <a:ext uri="{FF2B5EF4-FFF2-40B4-BE49-F238E27FC236}">
                <a16:creationId xmlns:a16="http://schemas.microsoft.com/office/drawing/2014/main" id="{B0E0782E-5997-06E2-C7C1-5050FAAB8DCF}"/>
              </a:ext>
            </a:extLst>
          </p:cNvPr>
          <p:cNvSpPr>
            <a:spLocks noGrp="1"/>
          </p:cNvSpPr>
          <p:nvPr>
            <p:ph type="sldNum" sz="quarter" idx="12"/>
          </p:nvPr>
        </p:nvSpPr>
        <p:spPr/>
        <p:txBody>
          <a:bodyPr/>
          <a:lstStyle/>
          <a:p>
            <a:fld id="{486AE13E-E954-46CB-AE43-99BC7F66DF42}" type="slidenum">
              <a:rPr lang="zh-CN" altLang="en-US" smtClean="0"/>
              <a:t>2</a:t>
            </a:fld>
            <a:endParaRPr lang="zh-CN" altLang="en-US"/>
          </a:p>
        </p:txBody>
      </p:sp>
    </p:spTree>
    <p:extLst>
      <p:ext uri="{BB962C8B-B14F-4D97-AF65-F5344CB8AC3E}">
        <p14:creationId xmlns:p14="http://schemas.microsoft.com/office/powerpoint/2010/main" val="2984345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67017C-0D6D-0206-4E57-0135DE2EBF3C}"/>
              </a:ext>
            </a:extLst>
          </p:cNvPr>
          <p:cNvSpPr txBox="1"/>
          <p:nvPr/>
        </p:nvSpPr>
        <p:spPr>
          <a:xfrm>
            <a:off x="610693" y="355940"/>
            <a:ext cx="7809721" cy="604156"/>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a:bodyPr>
          <a:lstStyle/>
          <a:p>
            <a:pPr>
              <a:lnSpc>
                <a:spcPct val="120000"/>
              </a:lnSpc>
              <a:spcAft>
                <a:spcPts val="600"/>
              </a:spcAft>
            </a:pPr>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事件相关电位</a:t>
            </a:r>
            <a:endParaRPr lang="en-US" altLang="zh-CN" sz="32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descr="图表&#10;&#10;描述已自动生成">
            <a:extLst>
              <a:ext uri="{FF2B5EF4-FFF2-40B4-BE49-F238E27FC236}">
                <a16:creationId xmlns:a16="http://schemas.microsoft.com/office/drawing/2014/main" id="{8BC32D5D-584A-0A23-3C2D-38656332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429" y="1659178"/>
            <a:ext cx="3558645" cy="2699298"/>
          </a:xfrm>
          <a:prstGeom prst="rect">
            <a:avLst/>
          </a:prstGeom>
        </p:spPr>
      </p:pic>
      <p:pic>
        <p:nvPicPr>
          <p:cNvPr id="6" name="图片 5" descr="图表, 折线图&#10;&#10;描述已自动生成">
            <a:extLst>
              <a:ext uri="{FF2B5EF4-FFF2-40B4-BE49-F238E27FC236}">
                <a16:creationId xmlns:a16="http://schemas.microsoft.com/office/drawing/2014/main" id="{2B18692A-71DE-4EC9-12DD-CBFA11225387}"/>
              </a:ext>
            </a:extLst>
          </p:cNvPr>
          <p:cNvPicPr>
            <a:picLocks noChangeAspect="1"/>
          </p:cNvPicPr>
          <p:nvPr/>
        </p:nvPicPr>
        <p:blipFill rotWithShape="1">
          <a:blip r:embed="rId4">
            <a:extLst>
              <a:ext uri="{28A0092B-C50C-407E-A947-70E740481C1C}">
                <a14:useLocalDpi xmlns:a14="http://schemas.microsoft.com/office/drawing/2010/main" val="0"/>
              </a:ext>
            </a:extLst>
          </a:blip>
          <a:srcRect r="1468"/>
          <a:stretch/>
        </p:blipFill>
        <p:spPr>
          <a:xfrm>
            <a:off x="7613431" y="1679773"/>
            <a:ext cx="2885080" cy="2117867"/>
          </a:xfrm>
          <a:prstGeom prst="rect">
            <a:avLst/>
          </a:prstGeom>
        </p:spPr>
      </p:pic>
      <p:cxnSp>
        <p:nvCxnSpPr>
          <p:cNvPr id="9" name="直接箭头连接符 8">
            <a:extLst>
              <a:ext uri="{FF2B5EF4-FFF2-40B4-BE49-F238E27FC236}">
                <a16:creationId xmlns:a16="http://schemas.microsoft.com/office/drawing/2014/main" id="{C200849F-A6E0-7300-9D2A-866A1F053C89}"/>
              </a:ext>
            </a:extLst>
          </p:cNvPr>
          <p:cNvCxnSpPr>
            <a:cxnSpLocks/>
          </p:cNvCxnSpPr>
          <p:nvPr/>
        </p:nvCxnSpPr>
        <p:spPr>
          <a:xfrm>
            <a:off x="5622587" y="2881953"/>
            <a:ext cx="10797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图片 13" descr="图表, 折线图&#10;&#10;描述已自动生成">
            <a:extLst>
              <a:ext uri="{FF2B5EF4-FFF2-40B4-BE49-F238E27FC236}">
                <a16:creationId xmlns:a16="http://schemas.microsoft.com/office/drawing/2014/main" id="{86BF63F1-C579-5C1D-CA1D-6BDE359F8A0B}"/>
              </a:ext>
            </a:extLst>
          </p:cNvPr>
          <p:cNvPicPr>
            <a:picLocks noChangeAspect="1"/>
          </p:cNvPicPr>
          <p:nvPr/>
        </p:nvPicPr>
        <p:blipFill rotWithShape="1">
          <a:blip r:embed="rId5">
            <a:extLst>
              <a:ext uri="{28A0092B-C50C-407E-A947-70E740481C1C}">
                <a14:useLocalDpi xmlns:a14="http://schemas.microsoft.com/office/drawing/2010/main" val="0"/>
              </a:ext>
            </a:extLst>
          </a:blip>
          <a:srcRect r="9550"/>
          <a:stretch/>
        </p:blipFill>
        <p:spPr>
          <a:xfrm>
            <a:off x="9782991" y="4347902"/>
            <a:ext cx="876323" cy="593287"/>
          </a:xfrm>
          <a:prstGeom prst="rect">
            <a:avLst/>
          </a:prstGeom>
        </p:spPr>
      </p:pic>
      <p:pic>
        <p:nvPicPr>
          <p:cNvPr id="16" name="图片 15" descr="折线图&#10;&#10;描述已自动生成">
            <a:extLst>
              <a:ext uri="{FF2B5EF4-FFF2-40B4-BE49-F238E27FC236}">
                <a16:creationId xmlns:a16="http://schemas.microsoft.com/office/drawing/2014/main" id="{8C32636D-09F5-426D-1D9D-90FEAB3E4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9311" y="4358476"/>
            <a:ext cx="876323" cy="598730"/>
          </a:xfrm>
          <a:prstGeom prst="rect">
            <a:avLst/>
          </a:prstGeom>
        </p:spPr>
      </p:pic>
      <p:pic>
        <p:nvPicPr>
          <p:cNvPr id="18" name="图片 17" descr="图表, 图标&#10;&#10;描述已自动生成">
            <a:extLst>
              <a:ext uri="{FF2B5EF4-FFF2-40B4-BE49-F238E27FC236}">
                <a16:creationId xmlns:a16="http://schemas.microsoft.com/office/drawing/2014/main" id="{DCEE03DF-2CE5-847F-976A-F97DBB66EB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6155" y="4347903"/>
            <a:ext cx="854551" cy="593287"/>
          </a:xfrm>
          <a:prstGeom prst="rect">
            <a:avLst/>
          </a:prstGeom>
        </p:spPr>
      </p:pic>
      <p:cxnSp>
        <p:nvCxnSpPr>
          <p:cNvPr id="19" name="直接箭头连接符 18">
            <a:extLst>
              <a:ext uri="{FF2B5EF4-FFF2-40B4-BE49-F238E27FC236}">
                <a16:creationId xmlns:a16="http://schemas.microsoft.com/office/drawing/2014/main" id="{12FF512F-B58F-A79A-3732-5ECA8AF4ADE3}"/>
              </a:ext>
            </a:extLst>
          </p:cNvPr>
          <p:cNvCxnSpPr>
            <a:cxnSpLocks/>
            <a:stCxn id="6" idx="2"/>
          </p:cNvCxnSpPr>
          <p:nvPr/>
        </p:nvCxnSpPr>
        <p:spPr>
          <a:xfrm flipH="1">
            <a:off x="8040706" y="3797640"/>
            <a:ext cx="1015265" cy="55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98CCA9B7-8C1B-9C22-D2D7-99C15066F6F7}"/>
              </a:ext>
            </a:extLst>
          </p:cNvPr>
          <p:cNvCxnSpPr>
            <a:cxnSpLocks/>
            <a:stCxn id="6" idx="2"/>
            <a:endCxn id="16" idx="0"/>
          </p:cNvCxnSpPr>
          <p:nvPr/>
        </p:nvCxnSpPr>
        <p:spPr>
          <a:xfrm>
            <a:off x="9055971" y="3797640"/>
            <a:ext cx="11502" cy="560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9038220B-1B9C-7EC2-42A2-859230CE9785}"/>
              </a:ext>
            </a:extLst>
          </p:cNvPr>
          <p:cNvCxnSpPr>
            <a:cxnSpLocks/>
            <a:stCxn id="6" idx="2"/>
            <a:endCxn id="14" idx="0"/>
          </p:cNvCxnSpPr>
          <p:nvPr/>
        </p:nvCxnSpPr>
        <p:spPr>
          <a:xfrm>
            <a:off x="9055971" y="3797640"/>
            <a:ext cx="1165182" cy="550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C2CEB1A5-4D4C-8A72-6959-6A1E6E271FA6}"/>
              </a:ext>
            </a:extLst>
          </p:cNvPr>
          <p:cNvSpPr txBox="1"/>
          <p:nvPr/>
        </p:nvSpPr>
        <p:spPr>
          <a:xfrm>
            <a:off x="8718641" y="4997784"/>
            <a:ext cx="688232" cy="369332"/>
          </a:xfrm>
          <a:prstGeom prst="rect">
            <a:avLst/>
          </a:prstGeom>
          <a:noFill/>
        </p:spPr>
        <p:txBody>
          <a:bodyPr wrap="square">
            <a:spAutoFit/>
          </a:bodyPr>
          <a:lstStyle/>
          <a:p>
            <a:r>
              <a:rPr lang="zh-CN" altLang="en-US" sz="1800" dirty="0">
                <a:latin typeface="华文楷体" panose="02010600040101010101" pitchFamily="2" charset="-122"/>
                <a:ea typeface="华文楷体" panose="02010600040101010101" pitchFamily="2" charset="-122"/>
              </a:rPr>
              <a:t>斜率</a:t>
            </a:r>
            <a:endParaRPr lang="en-US" altLang="zh-CN" sz="1800" dirty="0">
              <a:latin typeface="华文楷体" panose="02010600040101010101" pitchFamily="2" charset="-122"/>
              <a:ea typeface="华文楷体" panose="02010600040101010101" pitchFamily="2" charset="-122"/>
            </a:endParaRPr>
          </a:p>
        </p:txBody>
      </p:sp>
      <p:sp>
        <p:nvSpPr>
          <p:cNvPr id="32" name="文本框 31">
            <a:extLst>
              <a:ext uri="{FF2B5EF4-FFF2-40B4-BE49-F238E27FC236}">
                <a16:creationId xmlns:a16="http://schemas.microsoft.com/office/drawing/2014/main" id="{176A1533-221B-FA75-8C3E-ABF9AA42C43C}"/>
              </a:ext>
            </a:extLst>
          </p:cNvPr>
          <p:cNvSpPr txBox="1"/>
          <p:nvPr/>
        </p:nvSpPr>
        <p:spPr>
          <a:xfrm>
            <a:off x="7269313" y="4997784"/>
            <a:ext cx="688233"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均值</a:t>
            </a:r>
            <a:endParaRPr lang="en-US" altLang="zh-CN" sz="1800" dirty="0">
              <a:latin typeface="华文楷体" panose="02010600040101010101" pitchFamily="2" charset="-122"/>
              <a:ea typeface="华文楷体" panose="02010600040101010101" pitchFamily="2" charset="-122"/>
            </a:endParaRPr>
          </a:p>
        </p:txBody>
      </p:sp>
      <p:sp>
        <p:nvSpPr>
          <p:cNvPr id="33" name="文本框 32">
            <a:extLst>
              <a:ext uri="{FF2B5EF4-FFF2-40B4-BE49-F238E27FC236}">
                <a16:creationId xmlns:a16="http://schemas.microsoft.com/office/drawing/2014/main" id="{5E06AF84-73D5-6C99-7E99-29275BC30347}"/>
              </a:ext>
            </a:extLst>
          </p:cNvPr>
          <p:cNvSpPr txBox="1"/>
          <p:nvPr/>
        </p:nvSpPr>
        <p:spPr>
          <a:xfrm>
            <a:off x="9877035" y="4997784"/>
            <a:ext cx="688233" cy="369332"/>
          </a:xfrm>
          <a:prstGeom prst="rect">
            <a:avLst/>
          </a:prstGeom>
          <a:noFill/>
        </p:spPr>
        <p:txBody>
          <a:bodyPr wrap="square">
            <a:spAutoFit/>
          </a:bodyPr>
          <a:lstStyle/>
          <a:p>
            <a:r>
              <a:rPr lang="zh-CN" altLang="en-US" sz="1800" dirty="0">
                <a:latin typeface="华文楷体" panose="02010600040101010101" pitchFamily="2" charset="-122"/>
                <a:ea typeface="华文楷体" panose="02010600040101010101" pitchFamily="2" charset="-122"/>
              </a:rPr>
              <a:t>峰值</a:t>
            </a:r>
            <a:endParaRPr lang="en-US" altLang="zh-CN" sz="1800" dirty="0">
              <a:latin typeface="华文楷体" panose="02010600040101010101" pitchFamily="2" charset="-122"/>
              <a:ea typeface="华文楷体" panose="02010600040101010101" pitchFamily="2" charset="-122"/>
            </a:endParaRPr>
          </a:p>
        </p:txBody>
      </p:sp>
      <p:sp>
        <p:nvSpPr>
          <p:cNvPr id="39" name="文本框 38">
            <a:extLst>
              <a:ext uri="{FF2B5EF4-FFF2-40B4-BE49-F238E27FC236}">
                <a16:creationId xmlns:a16="http://schemas.microsoft.com/office/drawing/2014/main" id="{D7B4B413-7BC8-744C-5962-5C7E4FDED572}"/>
              </a:ext>
            </a:extLst>
          </p:cNvPr>
          <p:cNvSpPr txBox="1"/>
          <p:nvPr/>
        </p:nvSpPr>
        <p:spPr>
          <a:xfrm>
            <a:off x="3970927" y="6371255"/>
            <a:ext cx="4069779" cy="261610"/>
          </a:xfrm>
          <a:prstGeom prst="rect">
            <a:avLst/>
          </a:prstGeom>
          <a:noFill/>
        </p:spPr>
        <p:txBody>
          <a:bodyPr wrap="square">
            <a:spAutoFit/>
          </a:bodyPr>
          <a:lstStyle/>
          <a:p>
            <a:r>
              <a:rPr lang="zh-CN" altLang="en-US" sz="1100" dirty="0">
                <a:solidFill>
                  <a:schemeClr val="bg1">
                    <a:lumMod val="50000"/>
                  </a:schemeClr>
                </a:solidFill>
                <a:latin typeface="Times New Roman" panose="02020603050405020304" pitchFamily="18" charset="0"/>
                <a:cs typeface="Times New Roman" panose="02020603050405020304" pitchFamily="18" charset="0"/>
              </a:rPr>
              <a:t>（</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Murphy et al., 2015;</a:t>
            </a:r>
            <a:r>
              <a:rPr lang="zh-CN"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Newman et al., 2017; </a:t>
            </a:r>
            <a:r>
              <a:rPr lang="en-US" altLang="zh-CN" sz="1100" dirty="0" err="1">
                <a:solidFill>
                  <a:schemeClr val="bg1">
                    <a:lumMod val="50000"/>
                  </a:schemeClr>
                </a:solidFill>
                <a:latin typeface="Times New Roman" panose="02020603050405020304" pitchFamily="18" charset="0"/>
                <a:cs typeface="Times New Roman" panose="02020603050405020304" pitchFamily="18" charset="0"/>
              </a:rPr>
              <a:t>Brosnan</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 et al., 2020)</a:t>
            </a:r>
            <a:endParaRPr lang="zh-CN"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0" name="灯片编号占位符 39">
            <a:extLst>
              <a:ext uri="{FF2B5EF4-FFF2-40B4-BE49-F238E27FC236}">
                <a16:creationId xmlns:a16="http://schemas.microsoft.com/office/drawing/2014/main" id="{F4E32EF9-6010-8DB6-7AED-9404CBED16AE}"/>
              </a:ext>
            </a:extLst>
          </p:cNvPr>
          <p:cNvSpPr>
            <a:spLocks noGrp="1"/>
          </p:cNvSpPr>
          <p:nvPr>
            <p:ph type="sldNum" sz="quarter" idx="12"/>
          </p:nvPr>
        </p:nvSpPr>
        <p:spPr/>
        <p:txBody>
          <a:bodyPr/>
          <a:lstStyle/>
          <a:p>
            <a:fld id="{486AE13E-E954-46CB-AE43-99BC7F66DF42}" type="slidenum">
              <a:rPr lang="zh-CN" altLang="en-US" smtClean="0"/>
              <a:t>20</a:t>
            </a:fld>
            <a:endParaRPr lang="zh-CN" altLang="en-US"/>
          </a:p>
        </p:txBody>
      </p:sp>
    </p:spTree>
    <p:extLst>
      <p:ext uri="{BB962C8B-B14F-4D97-AF65-F5344CB8AC3E}">
        <p14:creationId xmlns:p14="http://schemas.microsoft.com/office/powerpoint/2010/main" val="1724174924"/>
      </p:ext>
    </p:extLst>
  </p:cSld>
  <p:clrMapOvr>
    <a:masterClrMapping/>
  </p:clrMapOvr>
  <mc:AlternateContent xmlns:mc="http://schemas.openxmlformats.org/markup-compatibility/2006" xmlns:p14="http://schemas.microsoft.com/office/powerpoint/2010/main">
    <mc:Choice Requires="p14">
      <p:transition spd="slow" p14:dur="2000" advTm="37490"/>
    </mc:Choice>
    <mc:Fallback xmlns="">
      <p:transition spd="slow" advTm="374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3BF5D35-A679-5157-B6A8-917BC775457F}"/>
              </a:ext>
            </a:extLst>
          </p:cNvPr>
          <p:cNvSpPr>
            <a:spLocks noGrp="1"/>
          </p:cNvSpPr>
          <p:nvPr>
            <p:ph type="sldNum" sz="quarter" idx="12"/>
          </p:nvPr>
        </p:nvSpPr>
        <p:spPr/>
        <p:txBody>
          <a:bodyPr/>
          <a:lstStyle/>
          <a:p>
            <a:fld id="{486AE13E-E954-46CB-AE43-99BC7F66DF42}" type="slidenum">
              <a:rPr lang="zh-CN" altLang="en-US" smtClean="0"/>
              <a:t>21</a:t>
            </a:fld>
            <a:endParaRPr lang="zh-CN" altLang="en-US"/>
          </a:p>
        </p:txBody>
      </p:sp>
      <p:pic>
        <p:nvPicPr>
          <p:cNvPr id="6" name="内容占位符 5">
            <a:extLst>
              <a:ext uri="{FF2B5EF4-FFF2-40B4-BE49-F238E27FC236}">
                <a16:creationId xmlns:a16="http://schemas.microsoft.com/office/drawing/2014/main" id="{C6BBB0D7-3D29-894E-142A-39F4527F2C6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14207" y="2411412"/>
            <a:ext cx="3673475" cy="2035175"/>
          </a:xfrm>
        </p:spPr>
      </p:pic>
      <p:pic>
        <p:nvPicPr>
          <p:cNvPr id="8" name="图片 7">
            <a:extLst>
              <a:ext uri="{FF2B5EF4-FFF2-40B4-BE49-F238E27FC236}">
                <a16:creationId xmlns:a16="http://schemas.microsoft.com/office/drawing/2014/main" id="{7255FC10-59E3-58E0-5E77-ADC40FD67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621" y="2411412"/>
            <a:ext cx="3677274" cy="2034976"/>
          </a:xfrm>
          <a:prstGeom prst="rect">
            <a:avLst/>
          </a:prstGeom>
        </p:spPr>
      </p:pic>
      <p:pic>
        <p:nvPicPr>
          <p:cNvPr id="10" name="图片 9">
            <a:extLst>
              <a:ext uri="{FF2B5EF4-FFF2-40B4-BE49-F238E27FC236}">
                <a16:creationId xmlns:a16="http://schemas.microsoft.com/office/drawing/2014/main" id="{04550B52-60E7-2FCC-1A7D-2ECF91698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835" y="2411512"/>
            <a:ext cx="3649967" cy="2034976"/>
          </a:xfrm>
          <a:prstGeom prst="rect">
            <a:avLst/>
          </a:prstGeom>
        </p:spPr>
      </p:pic>
      <p:sp>
        <p:nvSpPr>
          <p:cNvPr id="11" name="文本框 10">
            <a:extLst>
              <a:ext uri="{FF2B5EF4-FFF2-40B4-BE49-F238E27FC236}">
                <a16:creationId xmlns:a16="http://schemas.microsoft.com/office/drawing/2014/main" id="{21852CCD-0DCA-9A34-89E3-756B4D312548}"/>
              </a:ext>
            </a:extLst>
          </p:cNvPr>
          <p:cNvSpPr txBox="1"/>
          <p:nvPr/>
        </p:nvSpPr>
        <p:spPr>
          <a:xfrm>
            <a:off x="1458686" y="5007429"/>
            <a:ext cx="2002972"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amplitude</a:t>
            </a:r>
            <a:endParaRPr lang="zh-CN" altLang="en-US" dirty="0">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32234962-7BCA-79CD-4256-1B5BEAEACD72}"/>
              </a:ext>
            </a:extLst>
          </p:cNvPr>
          <p:cNvSpPr txBox="1"/>
          <p:nvPr/>
        </p:nvSpPr>
        <p:spPr>
          <a:xfrm>
            <a:off x="5508171" y="5007429"/>
            <a:ext cx="2002972"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slope</a:t>
            </a:r>
            <a:endParaRPr lang="zh-CN" altLang="en-US" dirty="0">
              <a:latin typeface="华文楷体" panose="02010600040101010101" pitchFamily="2" charset="-122"/>
              <a:ea typeface="华文楷体" panose="02010600040101010101" pitchFamily="2" charset="-122"/>
            </a:endParaRPr>
          </a:p>
        </p:txBody>
      </p:sp>
      <p:sp>
        <p:nvSpPr>
          <p:cNvPr id="13" name="文本框 12">
            <a:extLst>
              <a:ext uri="{FF2B5EF4-FFF2-40B4-BE49-F238E27FC236}">
                <a16:creationId xmlns:a16="http://schemas.microsoft.com/office/drawing/2014/main" id="{2954040D-6AAE-637A-E9AD-1EBF026039E7}"/>
              </a:ext>
            </a:extLst>
          </p:cNvPr>
          <p:cNvSpPr txBox="1"/>
          <p:nvPr/>
        </p:nvSpPr>
        <p:spPr>
          <a:xfrm>
            <a:off x="9731828" y="5007429"/>
            <a:ext cx="2002972"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peak</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6661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34DC3-B99C-FEAC-6914-5E8851C237D3}"/>
              </a:ext>
            </a:extLst>
          </p:cNvPr>
          <p:cNvSpPr>
            <a:spLocks noGrp="1"/>
          </p:cNvSpPr>
          <p:nvPr>
            <p:ph idx="1"/>
          </p:nvPr>
        </p:nvSpPr>
        <p:spPr/>
        <p:txBody>
          <a:bodyPr/>
          <a:lstStyle/>
          <a:p>
            <a:r>
              <a:rPr lang="zh-CN" altLang="en-US" b="0" i="0" dirty="0">
                <a:solidFill>
                  <a:srgbClr val="000000"/>
                </a:solidFill>
                <a:effectLst/>
                <a:latin typeface="华文楷体" panose="02010600040101010101" pitchFamily="2" charset="-122"/>
                <a:ea typeface="华文楷体" panose="02010600040101010101" pitchFamily="2" charset="-122"/>
              </a:rPr>
              <a:t>我们选择振幅、斜率和峰值</a:t>
            </a:r>
            <a:r>
              <a:rPr lang="zh-CN" altLang="en-US" dirty="0">
                <a:solidFill>
                  <a:srgbClr val="000000"/>
                </a:solidFill>
                <a:latin typeface="华文楷体" panose="02010600040101010101" pitchFamily="2" charset="-122"/>
                <a:ea typeface="华文楷体" panose="02010600040101010101" pitchFamily="2" charset="-122"/>
              </a:rPr>
              <a:t>作为</a:t>
            </a:r>
            <a:r>
              <a:rPr lang="en-US" altLang="zh-CN" dirty="0">
                <a:solidFill>
                  <a:srgbClr val="000000"/>
                </a:solidFill>
                <a:latin typeface="华文楷体" panose="02010600040101010101" pitchFamily="2" charset="-122"/>
                <a:ea typeface="华文楷体" panose="02010600040101010101" pitchFamily="2" charset="-122"/>
              </a:rPr>
              <a:t>CPP</a:t>
            </a:r>
            <a:r>
              <a:rPr lang="zh-CN" altLang="en-US" dirty="0">
                <a:solidFill>
                  <a:srgbClr val="000000"/>
                </a:solidFill>
                <a:latin typeface="华文楷体" panose="02010600040101010101" pitchFamily="2" charset="-122"/>
                <a:ea typeface="华文楷体" panose="02010600040101010101" pitchFamily="2" charset="-122"/>
              </a:rPr>
              <a:t>的特征；</a:t>
            </a:r>
            <a:endParaRPr lang="en-US" altLang="zh-CN" b="0" i="0" dirty="0">
              <a:solidFill>
                <a:srgbClr val="000000"/>
              </a:solidFill>
              <a:effectLst/>
              <a:latin typeface="华文楷体" panose="02010600040101010101" pitchFamily="2" charset="-122"/>
              <a:ea typeface="华文楷体" panose="02010600040101010101" pitchFamily="2" charset="-122"/>
            </a:endParaRPr>
          </a:p>
          <a:p>
            <a:r>
              <a:rPr lang="en-US" altLang="zh-CN" b="0" i="0" dirty="0">
                <a:solidFill>
                  <a:srgbClr val="000000"/>
                </a:solidFill>
                <a:effectLst/>
                <a:latin typeface="华文楷体" panose="02010600040101010101" pitchFamily="2" charset="-122"/>
                <a:ea typeface="华文楷体" panose="02010600040101010101" pitchFamily="2" charset="-122"/>
              </a:rPr>
              <a:t>CPP</a:t>
            </a:r>
            <a:r>
              <a:rPr lang="zh-CN" altLang="en-US" b="0" i="0" dirty="0">
                <a:solidFill>
                  <a:srgbClr val="000000"/>
                </a:solidFill>
                <a:effectLst/>
                <a:latin typeface="华文楷体" panose="02010600040101010101" pitchFamily="2" charset="-122"/>
                <a:ea typeface="华文楷体" panose="02010600040101010101" pitchFamily="2" charset="-122"/>
              </a:rPr>
              <a:t>振幅在反应前</a:t>
            </a:r>
            <a:r>
              <a:rPr lang="en-US" altLang="zh-CN" b="0" i="0" dirty="0">
                <a:solidFill>
                  <a:srgbClr val="000000"/>
                </a:solidFill>
                <a:effectLst/>
                <a:latin typeface="华文楷体" panose="02010600040101010101" pitchFamily="2" charset="-122"/>
                <a:ea typeface="华文楷体" panose="02010600040101010101" pitchFamily="2" charset="-122"/>
              </a:rPr>
              <a:t>100ms</a:t>
            </a:r>
            <a:r>
              <a:rPr lang="zh-CN" altLang="en-US" b="0" i="0" dirty="0">
                <a:solidFill>
                  <a:srgbClr val="000000"/>
                </a:solidFill>
                <a:effectLst/>
                <a:latin typeface="华文楷体" panose="02010600040101010101" pitchFamily="2" charset="-122"/>
                <a:ea typeface="华文楷体" panose="02010600040101010101" pitchFamily="2" charset="-122"/>
              </a:rPr>
              <a:t>窗口内进行测量，取该时间段内的信号平均值；</a:t>
            </a:r>
            <a:endParaRPr lang="en-US" altLang="zh-CN" b="0" i="0" dirty="0">
              <a:solidFill>
                <a:srgbClr val="000000"/>
              </a:solidFill>
              <a:effectLst/>
              <a:latin typeface="华文楷体" panose="02010600040101010101" pitchFamily="2" charset="-122"/>
              <a:ea typeface="华文楷体" panose="02010600040101010101" pitchFamily="2" charset="-122"/>
            </a:endParaRPr>
          </a:p>
          <a:p>
            <a:r>
              <a:rPr lang="en-US" altLang="zh-CN" b="0" i="0" dirty="0">
                <a:solidFill>
                  <a:srgbClr val="000000"/>
                </a:solidFill>
                <a:effectLst/>
                <a:latin typeface="华文楷体" panose="02010600040101010101" pitchFamily="2" charset="-122"/>
                <a:ea typeface="华文楷体" panose="02010600040101010101" pitchFamily="2" charset="-122"/>
              </a:rPr>
              <a:t>CPP</a:t>
            </a:r>
            <a:r>
              <a:rPr lang="zh-CN" altLang="en-US" b="0" i="0" dirty="0">
                <a:solidFill>
                  <a:srgbClr val="000000"/>
                </a:solidFill>
                <a:effectLst/>
                <a:latin typeface="华文楷体" panose="02010600040101010101" pitchFamily="2" charset="-122"/>
                <a:ea typeface="华文楷体" panose="02010600040101010101" pitchFamily="2" charset="-122"/>
              </a:rPr>
              <a:t>信号斜率是在反应前</a:t>
            </a:r>
            <a:r>
              <a:rPr lang="en-US" altLang="zh-CN" b="0" i="0" dirty="0">
                <a:solidFill>
                  <a:srgbClr val="000000"/>
                </a:solidFill>
                <a:effectLst/>
                <a:latin typeface="华文楷体" panose="02010600040101010101" pitchFamily="2" charset="-122"/>
                <a:ea typeface="华文楷体" panose="02010600040101010101" pitchFamily="2" charset="-122"/>
              </a:rPr>
              <a:t>100-250ms</a:t>
            </a:r>
            <a:r>
              <a:rPr lang="zh-CN" altLang="en-US" b="0" i="0" dirty="0">
                <a:solidFill>
                  <a:srgbClr val="000000"/>
                </a:solidFill>
                <a:effectLst/>
                <a:latin typeface="华文楷体" panose="02010600040101010101" pitchFamily="2" charset="-122"/>
                <a:ea typeface="华文楷体" panose="02010600040101010101" pitchFamily="2" charset="-122"/>
              </a:rPr>
              <a:t>窗口内进行测量，通过直线进行拟合求得该直线的斜率。</a:t>
            </a:r>
            <a:endParaRPr lang="en-US" altLang="zh-CN" b="0" i="0" dirty="0">
              <a:solidFill>
                <a:srgbClr val="000000"/>
              </a:solidFill>
              <a:effectLst/>
              <a:latin typeface="华文楷体" panose="02010600040101010101" pitchFamily="2" charset="-122"/>
              <a:ea typeface="华文楷体" panose="02010600040101010101" pitchFamily="2" charset="-122"/>
            </a:endParaRPr>
          </a:p>
          <a:p>
            <a:r>
              <a:rPr lang="en-US" altLang="zh-CN" b="0" i="0" dirty="0">
                <a:solidFill>
                  <a:srgbClr val="000000"/>
                </a:solidFill>
                <a:effectLst/>
                <a:latin typeface="华文楷体" panose="02010600040101010101" pitchFamily="2" charset="-122"/>
                <a:ea typeface="华文楷体" panose="02010600040101010101" pitchFamily="2" charset="-122"/>
              </a:rPr>
              <a:t>CPP</a:t>
            </a:r>
            <a:r>
              <a:rPr lang="zh-CN" altLang="en-US" b="0" i="0" dirty="0">
                <a:solidFill>
                  <a:srgbClr val="000000"/>
                </a:solidFill>
                <a:effectLst/>
                <a:latin typeface="华文楷体" panose="02010600040101010101" pitchFamily="2" charset="-122"/>
                <a:ea typeface="华文楷体" panose="02010600040101010101" pitchFamily="2" charset="-122"/>
              </a:rPr>
              <a:t>信号峰值是在反应前</a:t>
            </a:r>
            <a:r>
              <a:rPr lang="en-US" altLang="zh-CN" b="0" i="0" dirty="0">
                <a:solidFill>
                  <a:srgbClr val="000000"/>
                </a:solidFill>
                <a:effectLst/>
                <a:latin typeface="华文楷体" panose="02010600040101010101" pitchFamily="2" charset="-122"/>
                <a:ea typeface="华文楷体" panose="02010600040101010101" pitchFamily="2" charset="-122"/>
              </a:rPr>
              <a:t>250ms</a:t>
            </a:r>
            <a:r>
              <a:rPr lang="zh-CN" altLang="en-US" b="0" i="0" dirty="0">
                <a:solidFill>
                  <a:srgbClr val="000000"/>
                </a:solidFill>
                <a:effectLst/>
                <a:latin typeface="华文楷体" panose="02010600040101010101" pitchFamily="2" charset="-122"/>
                <a:ea typeface="华文楷体" panose="02010600040101010101" pitchFamily="2" charset="-122"/>
              </a:rPr>
              <a:t>到反应后</a:t>
            </a:r>
            <a:r>
              <a:rPr lang="en-US" altLang="zh-CN" b="0" i="0" dirty="0">
                <a:solidFill>
                  <a:srgbClr val="000000"/>
                </a:solidFill>
                <a:effectLst/>
                <a:latin typeface="华文楷体" panose="02010600040101010101" pitchFamily="2" charset="-122"/>
                <a:ea typeface="华文楷体" panose="02010600040101010101" pitchFamily="2" charset="-122"/>
              </a:rPr>
              <a:t>100ms</a:t>
            </a:r>
            <a:r>
              <a:rPr lang="zh-CN" altLang="en-US" b="0" i="0" dirty="0">
                <a:solidFill>
                  <a:srgbClr val="000000"/>
                </a:solidFill>
                <a:effectLst/>
                <a:latin typeface="华文楷体" panose="02010600040101010101" pitchFamily="2" charset="-122"/>
                <a:ea typeface="华文楷体" panose="02010600040101010101" pitchFamily="2" charset="-122"/>
              </a:rPr>
              <a:t>内的最大值。</a:t>
            </a:r>
            <a:endParaRPr lang="zh-CN" altLang="en-US"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8C30F8E0-DE34-FD4D-F3FA-20D7E12F6E67}"/>
              </a:ext>
            </a:extLst>
          </p:cNvPr>
          <p:cNvSpPr>
            <a:spLocks noGrp="1"/>
          </p:cNvSpPr>
          <p:nvPr>
            <p:ph type="sldNum" sz="quarter" idx="12"/>
          </p:nvPr>
        </p:nvSpPr>
        <p:spPr/>
        <p:txBody>
          <a:bodyPr/>
          <a:lstStyle/>
          <a:p>
            <a:fld id="{486AE13E-E954-46CB-AE43-99BC7F66DF42}" type="slidenum">
              <a:rPr lang="zh-CN" altLang="en-US" smtClean="0"/>
              <a:t>22</a:t>
            </a:fld>
            <a:endParaRPr lang="zh-CN" altLang="en-US"/>
          </a:p>
        </p:txBody>
      </p:sp>
      <p:sp>
        <p:nvSpPr>
          <p:cNvPr id="5" name="文本框 4">
            <a:extLst>
              <a:ext uri="{FF2B5EF4-FFF2-40B4-BE49-F238E27FC236}">
                <a16:creationId xmlns:a16="http://schemas.microsoft.com/office/drawing/2014/main" id="{4B226D15-B829-195E-7195-AF7264E2ACB9}"/>
              </a:ext>
            </a:extLst>
          </p:cNvPr>
          <p:cNvSpPr txBox="1"/>
          <p:nvPr/>
        </p:nvSpPr>
        <p:spPr>
          <a:xfrm>
            <a:off x="4309342" y="6345848"/>
            <a:ext cx="6097248" cy="261610"/>
          </a:xfrm>
          <a:prstGeom prst="rect">
            <a:avLst/>
          </a:prstGeom>
          <a:noFill/>
        </p:spPr>
        <p:txBody>
          <a:bodyPr wrap="square">
            <a:spAutoFit/>
          </a:bodyPr>
          <a:lstStyle/>
          <a:p>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a:t>
            </a:r>
            <a:r>
              <a:rPr lang="en-US" altLang="zh-CN" sz="1100" dirty="0" err="1">
                <a:solidFill>
                  <a:schemeClr val="bg1">
                    <a:lumMod val="50000"/>
                  </a:schemeClr>
                </a:solidFill>
                <a:latin typeface="Times" panose="02020603050405020304" pitchFamily="18" charset="0"/>
                <a:ea typeface="Microsoft YaHei UI Light"/>
                <a:cs typeface="Times" panose="02020603050405020304" pitchFamily="18" charset="0"/>
              </a:rPr>
              <a:t>Loughnane</a:t>
            </a:r>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 et al., 2016; Murphy et al., 2015; Kelly et al., 2021)</a:t>
            </a:r>
            <a:endParaRPr lang="zh-CN" altLang="en-US" sz="1100" dirty="0">
              <a:solidFill>
                <a:schemeClr val="bg1">
                  <a:lumMod val="50000"/>
                </a:schemeClr>
              </a:solidFill>
              <a:latin typeface="Times" panose="02020603050405020304" pitchFamily="18" charset="0"/>
              <a:ea typeface="Microsoft YaHei UI Light"/>
              <a:cs typeface="Times" panose="02020603050405020304" pitchFamily="18" charset="0"/>
            </a:endParaRPr>
          </a:p>
        </p:txBody>
      </p:sp>
    </p:spTree>
    <p:extLst>
      <p:ext uri="{BB962C8B-B14F-4D97-AF65-F5344CB8AC3E}">
        <p14:creationId xmlns:p14="http://schemas.microsoft.com/office/powerpoint/2010/main" val="80783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607A3-BCE7-B722-01DD-A823E859167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华文楷体" panose="02010600040101010101" pitchFamily="2" charset="-122"/>
                <a:ea typeface="华文楷体" panose="02010600040101010101" pitchFamily="2" charset="-122"/>
              </a:rPr>
              <a:t>联合建模</a:t>
            </a:r>
          </a:p>
        </p:txBody>
      </p:sp>
      <p:sp>
        <p:nvSpPr>
          <p:cNvPr id="3" name="灯片编号占位符 2">
            <a:extLst>
              <a:ext uri="{FF2B5EF4-FFF2-40B4-BE49-F238E27FC236}">
                <a16:creationId xmlns:a16="http://schemas.microsoft.com/office/drawing/2014/main" id="{50B5B835-708F-4633-1BC3-9D69272C437D}"/>
              </a:ext>
            </a:extLst>
          </p:cNvPr>
          <p:cNvSpPr>
            <a:spLocks noGrp="1"/>
          </p:cNvSpPr>
          <p:nvPr>
            <p:ph type="sldNum" sz="quarter" idx="12"/>
          </p:nvPr>
        </p:nvSpPr>
        <p:spPr/>
        <p:txBody>
          <a:bodyPr/>
          <a:lstStyle/>
          <a:p>
            <a:fld id="{486AE13E-E954-46CB-AE43-99BC7F66DF42}" type="slidenum">
              <a:rPr lang="zh-CN" altLang="en-US" smtClean="0"/>
              <a:t>23</a:t>
            </a:fld>
            <a:endParaRPr lang="zh-CN" altLang="en-US"/>
          </a:p>
        </p:txBody>
      </p:sp>
      <p:sp>
        <p:nvSpPr>
          <p:cNvPr id="17" name="矩形 16">
            <a:extLst>
              <a:ext uri="{FF2B5EF4-FFF2-40B4-BE49-F238E27FC236}">
                <a16:creationId xmlns:a16="http://schemas.microsoft.com/office/drawing/2014/main" id="{4DFA428C-F049-4BBB-1645-7128F7859DC5}"/>
              </a:ext>
            </a:extLst>
          </p:cNvPr>
          <p:cNvSpPr/>
          <p:nvPr/>
        </p:nvSpPr>
        <p:spPr>
          <a:xfrm>
            <a:off x="3099531" y="2218125"/>
            <a:ext cx="670803" cy="511462"/>
          </a:xfrm>
          <a:prstGeom prst="rect">
            <a:avLst/>
          </a:prstGeom>
          <a:solidFill>
            <a:srgbClr val="F794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CPP</a:t>
            </a:r>
            <a:endParaRPr lang="zh-CN" altLang="en-US" b="1" i="1" dirty="0">
              <a:solidFill>
                <a:schemeClr val="tx1"/>
              </a:solidFill>
            </a:endParaRPr>
          </a:p>
        </p:txBody>
      </p:sp>
      <p:sp>
        <p:nvSpPr>
          <p:cNvPr id="18" name="矩形 17">
            <a:extLst>
              <a:ext uri="{FF2B5EF4-FFF2-40B4-BE49-F238E27FC236}">
                <a16:creationId xmlns:a16="http://schemas.microsoft.com/office/drawing/2014/main" id="{5A2FFF39-4CC7-668F-248A-5DBBB25D8DDA}"/>
              </a:ext>
            </a:extLst>
          </p:cNvPr>
          <p:cNvSpPr/>
          <p:nvPr/>
        </p:nvSpPr>
        <p:spPr>
          <a:xfrm>
            <a:off x="803899" y="2161243"/>
            <a:ext cx="1400378" cy="511462"/>
          </a:xfrm>
          <a:prstGeom prst="rect">
            <a:avLst/>
          </a:prstGeom>
          <a:solidFill>
            <a:srgbClr val="00AD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RT</a:t>
            </a:r>
            <a:r>
              <a:rPr lang="zh-CN" altLang="en-US" b="1" i="1" dirty="0">
                <a:solidFill>
                  <a:schemeClr val="tx1"/>
                </a:solidFill>
              </a:rPr>
              <a:t>，</a:t>
            </a:r>
            <a:r>
              <a:rPr lang="en-US" altLang="zh-CN" b="1" i="1" dirty="0">
                <a:solidFill>
                  <a:schemeClr val="tx1"/>
                </a:solidFill>
              </a:rPr>
              <a:t>choice</a:t>
            </a:r>
            <a:endParaRPr lang="zh-CN" altLang="en-US" b="1" i="1" dirty="0">
              <a:solidFill>
                <a:schemeClr val="tx1"/>
              </a:solidFill>
            </a:endParaRPr>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BEF486B1-BB92-F30F-1921-B4411EF310D3}"/>
                  </a:ext>
                </a:extLst>
              </p:cNvPr>
              <p:cNvSpPr/>
              <p:nvPr/>
            </p:nvSpPr>
            <p:spPr>
              <a:xfrm>
                <a:off x="3181512" y="3616952"/>
                <a:ext cx="511462" cy="51146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𝛽</m:t>
                      </m:r>
                    </m:oMath>
                  </m:oMathPara>
                </a14:m>
                <a:endParaRPr lang="zh-CN" altLang="en-US" dirty="0">
                  <a:solidFill>
                    <a:schemeClr val="tx1"/>
                  </a:solidFill>
                </a:endParaRPr>
              </a:p>
            </p:txBody>
          </p:sp>
        </mc:Choice>
        <mc:Fallback xmlns="">
          <p:sp>
            <p:nvSpPr>
              <p:cNvPr id="19" name="椭圆 18">
                <a:extLst>
                  <a:ext uri="{FF2B5EF4-FFF2-40B4-BE49-F238E27FC236}">
                    <a16:creationId xmlns:a16="http://schemas.microsoft.com/office/drawing/2014/main" id="{BEF486B1-BB92-F30F-1921-B4411EF310D3}"/>
                  </a:ext>
                </a:extLst>
              </p:cNvPr>
              <p:cNvSpPr>
                <a:spLocks noRot="1" noChangeAspect="1" noMove="1" noResize="1" noEditPoints="1" noAdjustHandles="1" noChangeArrowheads="1" noChangeShapeType="1" noTextEdit="1"/>
              </p:cNvSpPr>
              <p:nvPr/>
            </p:nvSpPr>
            <p:spPr>
              <a:xfrm>
                <a:off x="3181512" y="3616952"/>
                <a:ext cx="511462" cy="51146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7A4EA0C0-F9FF-DAA8-52F2-E280DA1C0A2C}"/>
                  </a:ext>
                </a:extLst>
              </p:cNvPr>
              <p:cNvSpPr/>
              <p:nvPr/>
            </p:nvSpPr>
            <p:spPr>
              <a:xfrm>
                <a:off x="1241441" y="3635295"/>
                <a:ext cx="525294" cy="52529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𝑣</m:t>
                      </m:r>
                    </m:oMath>
                  </m:oMathPara>
                </a14:m>
                <a:endParaRPr lang="zh-CN" altLang="en-US" dirty="0">
                  <a:solidFill>
                    <a:schemeClr val="tx1"/>
                  </a:solidFill>
                </a:endParaRPr>
              </a:p>
            </p:txBody>
          </p:sp>
        </mc:Choice>
        <mc:Fallback xmlns="">
          <p:sp>
            <p:nvSpPr>
              <p:cNvPr id="20" name="椭圆 19">
                <a:extLst>
                  <a:ext uri="{FF2B5EF4-FFF2-40B4-BE49-F238E27FC236}">
                    <a16:creationId xmlns:a16="http://schemas.microsoft.com/office/drawing/2014/main" id="{7A4EA0C0-F9FF-DAA8-52F2-E280DA1C0A2C}"/>
                  </a:ext>
                </a:extLst>
              </p:cNvPr>
              <p:cNvSpPr>
                <a:spLocks noRot="1" noChangeAspect="1" noMove="1" noResize="1" noEditPoints="1" noAdjustHandles="1" noChangeArrowheads="1" noChangeShapeType="1" noTextEdit="1"/>
              </p:cNvSpPr>
              <p:nvPr/>
            </p:nvSpPr>
            <p:spPr>
              <a:xfrm>
                <a:off x="1241441" y="3635295"/>
                <a:ext cx="525294" cy="525294"/>
              </a:xfrm>
              <a:prstGeom prst="ellipse">
                <a:avLst/>
              </a:prstGeom>
              <a:blipFill>
                <a:blip r:embed="rId4"/>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1B0DE4D2-1D62-E247-3B46-0C8A4B14B922}"/>
              </a:ext>
            </a:extLst>
          </p:cNvPr>
          <p:cNvCxnSpPr>
            <a:cxnSpLocks/>
            <a:stCxn id="17" idx="2"/>
            <a:endCxn id="19" idx="0"/>
          </p:cNvCxnSpPr>
          <p:nvPr/>
        </p:nvCxnSpPr>
        <p:spPr>
          <a:xfrm>
            <a:off x="3434933" y="2729587"/>
            <a:ext cx="2310" cy="887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97FCA19-4898-4DDD-9F49-7B64C3003C63}"/>
              </a:ext>
            </a:extLst>
          </p:cNvPr>
          <p:cNvCxnSpPr>
            <a:cxnSpLocks/>
            <a:stCxn id="18" idx="2"/>
            <a:endCxn id="20" idx="0"/>
          </p:cNvCxnSpPr>
          <p:nvPr/>
        </p:nvCxnSpPr>
        <p:spPr>
          <a:xfrm>
            <a:off x="1504088" y="2672705"/>
            <a:ext cx="0" cy="962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ABF1C46D-7D68-14A1-C405-3E8C951518FA}"/>
              </a:ext>
            </a:extLst>
          </p:cNvPr>
          <p:cNvCxnSpPr>
            <a:cxnSpLocks/>
            <a:stCxn id="19" idx="2"/>
            <a:endCxn id="20" idx="6"/>
          </p:cNvCxnSpPr>
          <p:nvPr/>
        </p:nvCxnSpPr>
        <p:spPr>
          <a:xfrm flipH="1">
            <a:off x="1766735" y="3872683"/>
            <a:ext cx="1414777" cy="252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86118A00-2046-DC31-AAFC-F45401601FBF}"/>
              </a:ext>
            </a:extLst>
          </p:cNvPr>
          <p:cNvSpPr/>
          <p:nvPr/>
        </p:nvSpPr>
        <p:spPr>
          <a:xfrm>
            <a:off x="738934" y="1881173"/>
            <a:ext cx="1530309" cy="2425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F6D9BFF-1320-9F41-943B-584C78DC4385}"/>
              </a:ext>
            </a:extLst>
          </p:cNvPr>
          <p:cNvSpPr txBox="1"/>
          <p:nvPr/>
        </p:nvSpPr>
        <p:spPr>
          <a:xfrm>
            <a:off x="2327962" y="4844375"/>
            <a:ext cx="120277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Two-steps</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751671E-546B-5B44-907C-034207EC45C3}"/>
              </a:ext>
            </a:extLst>
          </p:cNvPr>
          <p:cNvSpPr txBox="1"/>
          <p:nvPr/>
        </p:nvSpPr>
        <p:spPr>
          <a:xfrm>
            <a:off x="5494613" y="4840226"/>
            <a:ext cx="143148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Across-trials</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C107F124-F165-AA74-C41B-AC85FFA54015}"/>
              </a:ext>
            </a:extLst>
          </p:cNvPr>
          <p:cNvSpPr txBox="1"/>
          <p:nvPr/>
        </p:nvSpPr>
        <p:spPr>
          <a:xfrm>
            <a:off x="9041120" y="4835073"/>
            <a:ext cx="165765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Across-subjects</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944ED510-6930-94CF-B6CF-017042ACE7D1}"/>
              </a:ext>
            </a:extLst>
          </p:cNvPr>
          <p:cNvSpPr txBox="1"/>
          <p:nvPr/>
        </p:nvSpPr>
        <p:spPr>
          <a:xfrm>
            <a:off x="1531316" y="2983643"/>
            <a:ext cx="668265"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拟合</a:t>
            </a:r>
          </a:p>
        </p:txBody>
      </p:sp>
      <p:sp>
        <p:nvSpPr>
          <p:cNvPr id="50" name="矩形 49">
            <a:extLst>
              <a:ext uri="{FF2B5EF4-FFF2-40B4-BE49-F238E27FC236}">
                <a16:creationId xmlns:a16="http://schemas.microsoft.com/office/drawing/2014/main" id="{22AAA2FD-B75A-69E9-B6AA-372FE6B2BEE3}"/>
              </a:ext>
            </a:extLst>
          </p:cNvPr>
          <p:cNvSpPr/>
          <p:nvPr/>
        </p:nvSpPr>
        <p:spPr>
          <a:xfrm>
            <a:off x="2739372" y="1862976"/>
            <a:ext cx="1385509" cy="2443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EE3BCEDE-614F-3995-624D-8113D99D3798}"/>
              </a:ext>
            </a:extLst>
          </p:cNvPr>
          <p:cNvSpPr txBox="1"/>
          <p:nvPr/>
        </p:nvSpPr>
        <p:spPr>
          <a:xfrm>
            <a:off x="2158842" y="3515980"/>
            <a:ext cx="668265"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回归</a:t>
            </a:r>
          </a:p>
        </p:txBody>
      </p:sp>
      <p:grpSp>
        <p:nvGrpSpPr>
          <p:cNvPr id="107" name="组合 106">
            <a:extLst>
              <a:ext uri="{FF2B5EF4-FFF2-40B4-BE49-F238E27FC236}">
                <a16:creationId xmlns:a16="http://schemas.microsoft.com/office/drawing/2014/main" id="{37DF0D7A-9467-B5DA-7305-58AC0579177A}"/>
              </a:ext>
            </a:extLst>
          </p:cNvPr>
          <p:cNvGrpSpPr/>
          <p:nvPr/>
        </p:nvGrpSpPr>
        <p:grpSpPr>
          <a:xfrm>
            <a:off x="4638092" y="1938055"/>
            <a:ext cx="3429029" cy="2425013"/>
            <a:chOff x="4638092" y="1938055"/>
            <a:chExt cx="3429029" cy="2425013"/>
          </a:xfrm>
        </p:grpSpPr>
        <p:sp>
          <p:nvSpPr>
            <p:cNvPr id="76" name="矩形 75">
              <a:extLst>
                <a:ext uri="{FF2B5EF4-FFF2-40B4-BE49-F238E27FC236}">
                  <a16:creationId xmlns:a16="http://schemas.microsoft.com/office/drawing/2014/main" id="{64B8AB57-73C3-8EA5-1BCB-33360012280A}"/>
                </a:ext>
              </a:extLst>
            </p:cNvPr>
            <p:cNvSpPr/>
            <p:nvPr/>
          </p:nvSpPr>
          <p:spPr>
            <a:xfrm>
              <a:off x="4703057" y="2218125"/>
              <a:ext cx="1400378" cy="511462"/>
            </a:xfrm>
            <a:prstGeom prst="rect">
              <a:avLst/>
            </a:prstGeom>
            <a:solidFill>
              <a:srgbClr val="00AD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RT</a:t>
              </a:r>
              <a:r>
                <a:rPr lang="zh-CN" altLang="en-US" b="1" i="1" dirty="0">
                  <a:solidFill>
                    <a:schemeClr val="tx1"/>
                  </a:solidFill>
                </a:rPr>
                <a:t>，</a:t>
              </a:r>
              <a:r>
                <a:rPr lang="en-US" altLang="zh-CN" b="1" i="1" dirty="0">
                  <a:solidFill>
                    <a:schemeClr val="tx1"/>
                  </a:solidFill>
                </a:rPr>
                <a:t>choice</a:t>
              </a:r>
              <a:endParaRPr lang="zh-CN" altLang="en-US" b="1" i="1" dirty="0">
                <a:solidFill>
                  <a:schemeClr val="tx1"/>
                </a:solidFill>
              </a:endParaRPr>
            </a:p>
          </p:txBody>
        </p:sp>
        <p:cxnSp>
          <p:nvCxnSpPr>
            <p:cNvPr id="80" name="直接箭头连接符 79">
              <a:extLst>
                <a:ext uri="{FF2B5EF4-FFF2-40B4-BE49-F238E27FC236}">
                  <a16:creationId xmlns:a16="http://schemas.microsoft.com/office/drawing/2014/main" id="{029E3ACB-0094-D359-D3BD-5B7BC8ED4EAF}"/>
                </a:ext>
              </a:extLst>
            </p:cNvPr>
            <p:cNvCxnSpPr>
              <a:cxnSpLocks/>
              <a:stCxn id="76" idx="2"/>
              <a:endCxn id="78" idx="0"/>
            </p:cNvCxnSpPr>
            <p:nvPr/>
          </p:nvCxnSpPr>
          <p:spPr>
            <a:xfrm>
              <a:off x="5403246" y="2729587"/>
              <a:ext cx="0" cy="962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矩形 81">
              <a:extLst>
                <a:ext uri="{FF2B5EF4-FFF2-40B4-BE49-F238E27FC236}">
                  <a16:creationId xmlns:a16="http://schemas.microsoft.com/office/drawing/2014/main" id="{B1788B1F-A06D-01B1-7706-2177A1D4EDCC}"/>
                </a:ext>
              </a:extLst>
            </p:cNvPr>
            <p:cNvSpPr/>
            <p:nvPr/>
          </p:nvSpPr>
          <p:spPr>
            <a:xfrm>
              <a:off x="4638092" y="1938055"/>
              <a:ext cx="3429029" cy="2425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7E302A57-3AAF-4802-9D53-EB0C84521E98}"/>
                </a:ext>
              </a:extLst>
            </p:cNvPr>
            <p:cNvSpPr txBox="1"/>
            <p:nvPr/>
          </p:nvSpPr>
          <p:spPr>
            <a:xfrm>
              <a:off x="5430474" y="3040525"/>
              <a:ext cx="668265"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拟合</a:t>
              </a:r>
            </a:p>
          </p:txBody>
        </p:sp>
      </p:grpSp>
      <p:sp>
        <p:nvSpPr>
          <p:cNvPr id="86" name="文本框 85">
            <a:extLst>
              <a:ext uri="{FF2B5EF4-FFF2-40B4-BE49-F238E27FC236}">
                <a16:creationId xmlns:a16="http://schemas.microsoft.com/office/drawing/2014/main" id="{AFB82799-DEA0-702E-C288-8134F8B5623C}"/>
              </a:ext>
            </a:extLst>
          </p:cNvPr>
          <p:cNvSpPr txBox="1"/>
          <p:nvPr/>
        </p:nvSpPr>
        <p:spPr>
          <a:xfrm>
            <a:off x="2713803" y="1955478"/>
            <a:ext cx="668265"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2</a:t>
            </a:r>
            <a:endParaRPr lang="zh-CN" altLang="en-US" dirty="0">
              <a:latin typeface="华文楷体" panose="02010600040101010101" pitchFamily="2" charset="-122"/>
              <a:ea typeface="华文楷体" panose="02010600040101010101" pitchFamily="2" charset="-122"/>
            </a:endParaRPr>
          </a:p>
        </p:txBody>
      </p:sp>
      <p:sp>
        <p:nvSpPr>
          <p:cNvPr id="87" name="文本框 86">
            <a:extLst>
              <a:ext uri="{FF2B5EF4-FFF2-40B4-BE49-F238E27FC236}">
                <a16:creationId xmlns:a16="http://schemas.microsoft.com/office/drawing/2014/main" id="{DEC1F56B-9B5A-D05C-5F52-A96BCEF6E030}"/>
              </a:ext>
            </a:extLst>
          </p:cNvPr>
          <p:cNvSpPr txBox="1"/>
          <p:nvPr/>
        </p:nvSpPr>
        <p:spPr>
          <a:xfrm>
            <a:off x="803899" y="1862976"/>
            <a:ext cx="668265"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1</a:t>
            </a:r>
            <a:endParaRPr lang="zh-CN" altLang="en-US" dirty="0">
              <a:latin typeface="华文楷体" panose="02010600040101010101" pitchFamily="2" charset="-122"/>
              <a:ea typeface="华文楷体" panose="02010600040101010101" pitchFamily="2" charset="-122"/>
            </a:endParaRPr>
          </a:p>
        </p:txBody>
      </p:sp>
      <p:sp>
        <p:nvSpPr>
          <p:cNvPr id="88" name="矩形 87">
            <a:extLst>
              <a:ext uri="{FF2B5EF4-FFF2-40B4-BE49-F238E27FC236}">
                <a16:creationId xmlns:a16="http://schemas.microsoft.com/office/drawing/2014/main" id="{DD5D39A6-3A62-0CB0-280D-0A8ABFEBA71E}"/>
              </a:ext>
            </a:extLst>
          </p:cNvPr>
          <p:cNvSpPr/>
          <p:nvPr/>
        </p:nvSpPr>
        <p:spPr>
          <a:xfrm>
            <a:off x="10997670" y="3681042"/>
            <a:ext cx="670803" cy="511462"/>
          </a:xfrm>
          <a:prstGeom prst="rect">
            <a:avLst/>
          </a:prstGeom>
          <a:solidFill>
            <a:srgbClr val="F794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CPP</a:t>
            </a:r>
            <a:endParaRPr lang="zh-CN" altLang="en-US" b="1" i="1" dirty="0">
              <a:solidFill>
                <a:schemeClr val="tx1"/>
              </a:solidFill>
            </a:endParaRPr>
          </a:p>
        </p:txBody>
      </p:sp>
      <p:sp>
        <p:nvSpPr>
          <p:cNvPr id="89" name="矩形 88">
            <a:extLst>
              <a:ext uri="{FF2B5EF4-FFF2-40B4-BE49-F238E27FC236}">
                <a16:creationId xmlns:a16="http://schemas.microsoft.com/office/drawing/2014/main" id="{3E221DEE-D4D6-4077-618A-631E4B27EDAA}"/>
              </a:ext>
            </a:extLst>
          </p:cNvPr>
          <p:cNvSpPr/>
          <p:nvPr/>
        </p:nvSpPr>
        <p:spPr>
          <a:xfrm>
            <a:off x="8394733" y="2221053"/>
            <a:ext cx="1400378" cy="511462"/>
          </a:xfrm>
          <a:prstGeom prst="rect">
            <a:avLst/>
          </a:prstGeom>
          <a:solidFill>
            <a:srgbClr val="00AD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RT</a:t>
            </a:r>
            <a:r>
              <a:rPr lang="zh-CN" altLang="en-US" b="1" i="1" dirty="0">
                <a:solidFill>
                  <a:schemeClr val="tx1"/>
                </a:solidFill>
              </a:rPr>
              <a:t>，</a:t>
            </a:r>
            <a:r>
              <a:rPr lang="en-US" altLang="zh-CN" b="1" i="1" dirty="0">
                <a:solidFill>
                  <a:schemeClr val="tx1"/>
                </a:solidFill>
              </a:rPr>
              <a:t>choice</a:t>
            </a:r>
            <a:endParaRPr lang="zh-CN" altLang="en-US" b="1" i="1" dirty="0">
              <a:solidFill>
                <a:schemeClr val="tx1"/>
              </a:solidFill>
            </a:endParaRPr>
          </a:p>
        </p:txBody>
      </p:sp>
      <mc:AlternateContent xmlns:mc="http://schemas.openxmlformats.org/markup-compatibility/2006" xmlns:a14="http://schemas.microsoft.com/office/drawing/2010/main">
        <mc:Choice Requires="a14">
          <p:sp>
            <p:nvSpPr>
              <p:cNvPr id="90" name="椭圆 89">
                <a:extLst>
                  <a:ext uri="{FF2B5EF4-FFF2-40B4-BE49-F238E27FC236}">
                    <a16:creationId xmlns:a16="http://schemas.microsoft.com/office/drawing/2014/main" id="{87DCF3F3-69E7-C862-12BA-4A5CCC3F4F04}"/>
                  </a:ext>
                </a:extLst>
              </p:cNvPr>
              <p:cNvSpPr/>
              <p:nvPr/>
            </p:nvSpPr>
            <p:spPr>
              <a:xfrm>
                <a:off x="9962681" y="3689255"/>
                <a:ext cx="511462" cy="51146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𝛽</m:t>
                      </m:r>
                    </m:oMath>
                  </m:oMathPara>
                </a14:m>
                <a:endParaRPr lang="zh-CN" altLang="en-US" dirty="0">
                  <a:solidFill>
                    <a:schemeClr val="tx1"/>
                  </a:solidFill>
                </a:endParaRPr>
              </a:p>
            </p:txBody>
          </p:sp>
        </mc:Choice>
        <mc:Fallback xmlns="">
          <p:sp>
            <p:nvSpPr>
              <p:cNvPr id="90" name="椭圆 89">
                <a:extLst>
                  <a:ext uri="{FF2B5EF4-FFF2-40B4-BE49-F238E27FC236}">
                    <a16:creationId xmlns:a16="http://schemas.microsoft.com/office/drawing/2014/main" id="{87DCF3F3-69E7-C862-12BA-4A5CCC3F4F04}"/>
                  </a:ext>
                </a:extLst>
              </p:cNvPr>
              <p:cNvSpPr>
                <a:spLocks noRot="1" noChangeAspect="1" noMove="1" noResize="1" noEditPoints="1" noAdjustHandles="1" noChangeArrowheads="1" noChangeShapeType="1" noTextEdit="1"/>
              </p:cNvSpPr>
              <p:nvPr/>
            </p:nvSpPr>
            <p:spPr>
              <a:xfrm>
                <a:off x="9962681" y="3689255"/>
                <a:ext cx="511462" cy="511462"/>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椭圆 90">
                <a:extLst>
                  <a:ext uri="{FF2B5EF4-FFF2-40B4-BE49-F238E27FC236}">
                    <a16:creationId xmlns:a16="http://schemas.microsoft.com/office/drawing/2014/main" id="{BDE104EE-CE92-FBAB-B384-F89F67A16B82}"/>
                  </a:ext>
                </a:extLst>
              </p:cNvPr>
              <p:cNvSpPr/>
              <p:nvPr/>
            </p:nvSpPr>
            <p:spPr>
              <a:xfrm>
                <a:off x="8832275" y="3695105"/>
                <a:ext cx="525294" cy="52529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𝑣</m:t>
                      </m:r>
                    </m:oMath>
                  </m:oMathPara>
                </a14:m>
                <a:endParaRPr lang="zh-CN" altLang="en-US" dirty="0">
                  <a:solidFill>
                    <a:schemeClr val="tx1"/>
                  </a:solidFill>
                </a:endParaRPr>
              </a:p>
            </p:txBody>
          </p:sp>
        </mc:Choice>
        <mc:Fallback xmlns="">
          <p:sp>
            <p:nvSpPr>
              <p:cNvPr id="91" name="椭圆 90">
                <a:extLst>
                  <a:ext uri="{FF2B5EF4-FFF2-40B4-BE49-F238E27FC236}">
                    <a16:creationId xmlns:a16="http://schemas.microsoft.com/office/drawing/2014/main" id="{BDE104EE-CE92-FBAB-B384-F89F67A16B82}"/>
                  </a:ext>
                </a:extLst>
              </p:cNvPr>
              <p:cNvSpPr>
                <a:spLocks noRot="1" noChangeAspect="1" noMove="1" noResize="1" noEditPoints="1" noAdjustHandles="1" noChangeArrowheads="1" noChangeShapeType="1" noTextEdit="1"/>
              </p:cNvSpPr>
              <p:nvPr/>
            </p:nvSpPr>
            <p:spPr>
              <a:xfrm>
                <a:off x="8832275" y="3695105"/>
                <a:ext cx="525294" cy="525294"/>
              </a:xfrm>
              <a:prstGeom prst="ellipse">
                <a:avLst/>
              </a:prstGeom>
              <a:blipFill>
                <a:blip r:embed="rId6"/>
                <a:stretch>
                  <a:fillRect/>
                </a:stretch>
              </a:blipFill>
            </p:spPr>
            <p:txBody>
              <a:bodyPr/>
              <a:lstStyle/>
              <a:p>
                <a:r>
                  <a:rPr lang="zh-CN" altLang="en-US">
                    <a:noFill/>
                  </a:rPr>
                  <a:t> </a:t>
                </a:r>
              </a:p>
            </p:txBody>
          </p:sp>
        </mc:Fallback>
      </mc:AlternateContent>
      <p:cxnSp>
        <p:nvCxnSpPr>
          <p:cNvPr id="92" name="直接箭头连接符 91">
            <a:extLst>
              <a:ext uri="{FF2B5EF4-FFF2-40B4-BE49-F238E27FC236}">
                <a16:creationId xmlns:a16="http://schemas.microsoft.com/office/drawing/2014/main" id="{B462382D-6189-CD11-555C-691515A3A903}"/>
              </a:ext>
            </a:extLst>
          </p:cNvPr>
          <p:cNvCxnSpPr>
            <a:cxnSpLocks/>
            <a:stCxn id="88" idx="1"/>
            <a:endCxn id="90" idx="6"/>
          </p:cNvCxnSpPr>
          <p:nvPr/>
        </p:nvCxnSpPr>
        <p:spPr>
          <a:xfrm flipH="1">
            <a:off x="10474143" y="3936773"/>
            <a:ext cx="523527" cy="8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0765EFF-924C-4376-3D3E-19AE3F72BD87}"/>
              </a:ext>
            </a:extLst>
          </p:cNvPr>
          <p:cNvCxnSpPr>
            <a:cxnSpLocks/>
            <a:stCxn id="89" idx="2"/>
            <a:endCxn id="91" idx="0"/>
          </p:cNvCxnSpPr>
          <p:nvPr/>
        </p:nvCxnSpPr>
        <p:spPr>
          <a:xfrm>
            <a:off x="9094922" y="2732515"/>
            <a:ext cx="0" cy="962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a:extLst>
              <a:ext uri="{FF2B5EF4-FFF2-40B4-BE49-F238E27FC236}">
                <a16:creationId xmlns:a16="http://schemas.microsoft.com/office/drawing/2014/main" id="{302A4AD2-3418-8F0C-46FB-B05DD3ABB104}"/>
              </a:ext>
            </a:extLst>
          </p:cNvPr>
          <p:cNvCxnSpPr>
            <a:cxnSpLocks/>
            <a:stCxn id="90" idx="2"/>
            <a:endCxn id="91" idx="6"/>
          </p:cNvCxnSpPr>
          <p:nvPr/>
        </p:nvCxnSpPr>
        <p:spPr>
          <a:xfrm flipH="1">
            <a:off x="9357569" y="3944986"/>
            <a:ext cx="605112" cy="12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矩形 94">
            <a:extLst>
              <a:ext uri="{FF2B5EF4-FFF2-40B4-BE49-F238E27FC236}">
                <a16:creationId xmlns:a16="http://schemas.microsoft.com/office/drawing/2014/main" id="{A19843B7-4ED9-25FF-A39F-86570FFB90FB}"/>
              </a:ext>
            </a:extLst>
          </p:cNvPr>
          <p:cNvSpPr/>
          <p:nvPr/>
        </p:nvSpPr>
        <p:spPr>
          <a:xfrm>
            <a:off x="8244805" y="1938055"/>
            <a:ext cx="3862232" cy="2425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DD35DDF5-0326-B7A3-E4F5-A5AE7FED4CF5}"/>
              </a:ext>
            </a:extLst>
          </p:cNvPr>
          <p:cNvSpPr txBox="1"/>
          <p:nvPr/>
        </p:nvSpPr>
        <p:spPr>
          <a:xfrm>
            <a:off x="9077371" y="2737899"/>
            <a:ext cx="668265"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拟合</a:t>
            </a:r>
          </a:p>
        </p:txBody>
      </p:sp>
      <p:sp>
        <p:nvSpPr>
          <p:cNvPr id="97" name="文本框 96">
            <a:extLst>
              <a:ext uri="{FF2B5EF4-FFF2-40B4-BE49-F238E27FC236}">
                <a16:creationId xmlns:a16="http://schemas.microsoft.com/office/drawing/2014/main" id="{1E097A45-194B-55EE-B068-570F46BB6B86}"/>
              </a:ext>
            </a:extLst>
          </p:cNvPr>
          <p:cNvSpPr txBox="1"/>
          <p:nvPr/>
        </p:nvSpPr>
        <p:spPr>
          <a:xfrm>
            <a:off x="9922136" y="3323666"/>
            <a:ext cx="808751"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GLM</a:t>
            </a:r>
            <a:endParaRPr lang="zh-CN" altLang="en-US" dirty="0">
              <a:latin typeface="华文楷体" panose="02010600040101010101" pitchFamily="2" charset="-122"/>
              <a:ea typeface="华文楷体" panose="02010600040101010101" pitchFamily="2" charset="-122"/>
            </a:endParaRPr>
          </a:p>
        </p:txBody>
      </p:sp>
      <p:grpSp>
        <p:nvGrpSpPr>
          <p:cNvPr id="106" name="组合 105">
            <a:extLst>
              <a:ext uri="{FF2B5EF4-FFF2-40B4-BE49-F238E27FC236}">
                <a16:creationId xmlns:a16="http://schemas.microsoft.com/office/drawing/2014/main" id="{CFC92CD9-B107-DE78-995D-D1301E1FBB54}"/>
              </a:ext>
            </a:extLst>
          </p:cNvPr>
          <p:cNvGrpSpPr/>
          <p:nvPr/>
        </p:nvGrpSpPr>
        <p:grpSpPr>
          <a:xfrm>
            <a:off x="4815776" y="3288568"/>
            <a:ext cx="3070443" cy="1024485"/>
            <a:chOff x="4815776" y="3288568"/>
            <a:chExt cx="3070443" cy="1024485"/>
          </a:xfrm>
        </p:grpSpPr>
        <p:sp>
          <p:nvSpPr>
            <p:cNvPr id="75" name="矩形 74">
              <a:extLst>
                <a:ext uri="{FF2B5EF4-FFF2-40B4-BE49-F238E27FC236}">
                  <a16:creationId xmlns:a16="http://schemas.microsoft.com/office/drawing/2014/main" id="{296DB583-C0A6-F901-C8BE-7BA18EF1B074}"/>
                </a:ext>
              </a:extLst>
            </p:cNvPr>
            <p:cNvSpPr/>
            <p:nvPr/>
          </p:nvSpPr>
          <p:spPr>
            <a:xfrm>
              <a:off x="7122473" y="3686327"/>
              <a:ext cx="670803" cy="511462"/>
            </a:xfrm>
            <a:prstGeom prst="rect">
              <a:avLst/>
            </a:prstGeom>
            <a:solidFill>
              <a:srgbClr val="F794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CPP</a:t>
              </a:r>
              <a:endParaRPr lang="zh-CN" altLang="en-US" b="1" i="1" dirty="0">
                <a:solidFill>
                  <a:schemeClr val="tx1"/>
                </a:solidFill>
              </a:endParaRPr>
            </a:p>
          </p:txBody>
        </p:sp>
        <mc:AlternateContent xmlns:mc="http://schemas.openxmlformats.org/markup-compatibility/2006" xmlns:a14="http://schemas.microsoft.com/office/drawing/2010/main">
          <mc:Choice Requires="a14">
            <p:sp>
              <p:nvSpPr>
                <p:cNvPr id="77" name="椭圆 76">
                  <a:extLst>
                    <a:ext uri="{FF2B5EF4-FFF2-40B4-BE49-F238E27FC236}">
                      <a16:creationId xmlns:a16="http://schemas.microsoft.com/office/drawing/2014/main" id="{A5F29176-5B40-8B59-B827-8F1DF542C7AA}"/>
                    </a:ext>
                  </a:extLst>
                </p:cNvPr>
                <p:cNvSpPr/>
                <p:nvPr/>
              </p:nvSpPr>
              <p:spPr>
                <a:xfrm>
                  <a:off x="6271005" y="3686327"/>
                  <a:ext cx="511462" cy="51146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𝛽</m:t>
                        </m:r>
                      </m:oMath>
                    </m:oMathPara>
                  </a14:m>
                  <a:endParaRPr lang="zh-CN" altLang="en-US" dirty="0">
                    <a:solidFill>
                      <a:schemeClr val="tx1"/>
                    </a:solidFill>
                  </a:endParaRPr>
                </a:p>
              </p:txBody>
            </p:sp>
          </mc:Choice>
          <mc:Fallback xmlns="">
            <p:sp>
              <p:nvSpPr>
                <p:cNvPr id="77" name="椭圆 76">
                  <a:extLst>
                    <a:ext uri="{FF2B5EF4-FFF2-40B4-BE49-F238E27FC236}">
                      <a16:creationId xmlns:a16="http://schemas.microsoft.com/office/drawing/2014/main" id="{A5F29176-5B40-8B59-B827-8F1DF542C7AA}"/>
                    </a:ext>
                  </a:extLst>
                </p:cNvPr>
                <p:cNvSpPr>
                  <a:spLocks noRot="1" noChangeAspect="1" noMove="1" noResize="1" noEditPoints="1" noAdjustHandles="1" noChangeArrowheads="1" noChangeShapeType="1" noTextEdit="1"/>
                </p:cNvSpPr>
                <p:nvPr/>
              </p:nvSpPr>
              <p:spPr>
                <a:xfrm>
                  <a:off x="6271005" y="3686327"/>
                  <a:ext cx="511462" cy="51146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2F9E88E7-243B-459B-D414-125C1A79F6C5}"/>
                    </a:ext>
                  </a:extLst>
                </p:cNvPr>
                <p:cNvSpPr/>
                <p:nvPr/>
              </p:nvSpPr>
              <p:spPr>
                <a:xfrm>
                  <a:off x="5140599" y="3692177"/>
                  <a:ext cx="525294" cy="52529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𝑣</m:t>
                        </m:r>
                      </m:oMath>
                    </m:oMathPara>
                  </a14:m>
                  <a:endParaRPr lang="zh-CN" altLang="en-US" dirty="0">
                    <a:solidFill>
                      <a:schemeClr val="tx1"/>
                    </a:solidFill>
                  </a:endParaRPr>
                </a:p>
              </p:txBody>
            </p:sp>
          </mc:Choice>
          <mc:Fallback xmlns="">
            <p:sp>
              <p:nvSpPr>
                <p:cNvPr id="78" name="椭圆 77">
                  <a:extLst>
                    <a:ext uri="{FF2B5EF4-FFF2-40B4-BE49-F238E27FC236}">
                      <a16:creationId xmlns:a16="http://schemas.microsoft.com/office/drawing/2014/main" id="{2F9E88E7-243B-459B-D414-125C1A79F6C5}"/>
                    </a:ext>
                  </a:extLst>
                </p:cNvPr>
                <p:cNvSpPr>
                  <a:spLocks noRot="1" noChangeAspect="1" noMove="1" noResize="1" noEditPoints="1" noAdjustHandles="1" noChangeArrowheads="1" noChangeShapeType="1" noTextEdit="1"/>
                </p:cNvSpPr>
                <p:nvPr/>
              </p:nvSpPr>
              <p:spPr>
                <a:xfrm>
                  <a:off x="5140599" y="3692177"/>
                  <a:ext cx="525294" cy="525294"/>
                </a:xfrm>
                <a:prstGeom prst="ellipse">
                  <a:avLst/>
                </a:prstGeom>
                <a:blipFill>
                  <a:blip r:embed="rId8"/>
                  <a:stretch>
                    <a:fillRect/>
                  </a:stretch>
                </a:blipFill>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9F891F35-8C1D-E803-F283-E4F0A349C474}"/>
                </a:ext>
              </a:extLst>
            </p:cNvPr>
            <p:cNvCxnSpPr>
              <a:cxnSpLocks/>
              <a:stCxn id="75" idx="1"/>
              <a:endCxn id="77" idx="6"/>
            </p:cNvCxnSpPr>
            <p:nvPr/>
          </p:nvCxnSpPr>
          <p:spPr>
            <a:xfrm flipH="1">
              <a:off x="6782467" y="3942058"/>
              <a:ext cx="3400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65809469-E2C9-2120-212C-34E8AE14366C}"/>
                </a:ext>
              </a:extLst>
            </p:cNvPr>
            <p:cNvCxnSpPr>
              <a:cxnSpLocks/>
              <a:stCxn id="77" idx="2"/>
              <a:endCxn id="78" idx="6"/>
            </p:cNvCxnSpPr>
            <p:nvPr/>
          </p:nvCxnSpPr>
          <p:spPr>
            <a:xfrm flipH="1">
              <a:off x="5665893" y="3942058"/>
              <a:ext cx="605112" cy="12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文本框 84">
              <a:extLst>
                <a:ext uri="{FF2B5EF4-FFF2-40B4-BE49-F238E27FC236}">
                  <a16:creationId xmlns:a16="http://schemas.microsoft.com/office/drawing/2014/main" id="{B05BEDEB-C46C-195E-9443-A44F7ACAA68C}"/>
                </a:ext>
              </a:extLst>
            </p:cNvPr>
            <p:cNvSpPr txBox="1"/>
            <p:nvPr/>
          </p:nvSpPr>
          <p:spPr>
            <a:xfrm>
              <a:off x="6262967" y="3288568"/>
              <a:ext cx="808751"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GLM</a:t>
              </a:r>
              <a:endParaRPr lang="zh-CN" altLang="en-US" dirty="0">
                <a:latin typeface="华文楷体" panose="02010600040101010101" pitchFamily="2" charset="-122"/>
                <a:ea typeface="华文楷体" panose="02010600040101010101" pitchFamily="2" charset="-122"/>
              </a:endParaRPr>
            </a:p>
          </p:txBody>
        </p:sp>
        <p:sp>
          <p:nvSpPr>
            <p:cNvPr id="99" name="矩形 98">
              <a:extLst>
                <a:ext uri="{FF2B5EF4-FFF2-40B4-BE49-F238E27FC236}">
                  <a16:creationId xmlns:a16="http://schemas.microsoft.com/office/drawing/2014/main" id="{1DDC3E4E-6B4B-75F1-C4AE-1726A29DF7CC}"/>
                </a:ext>
              </a:extLst>
            </p:cNvPr>
            <p:cNvSpPr/>
            <p:nvPr/>
          </p:nvSpPr>
          <p:spPr>
            <a:xfrm>
              <a:off x="4815776" y="3350463"/>
              <a:ext cx="3070443" cy="9625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4A5E3E6D-FC01-7DA9-A314-E47D1F3C64EF}"/>
              </a:ext>
            </a:extLst>
          </p:cNvPr>
          <p:cNvSpPr/>
          <p:nvPr/>
        </p:nvSpPr>
        <p:spPr>
          <a:xfrm>
            <a:off x="8446977" y="3040525"/>
            <a:ext cx="3610343" cy="128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连接符: 曲线 102">
            <a:extLst>
              <a:ext uri="{FF2B5EF4-FFF2-40B4-BE49-F238E27FC236}">
                <a16:creationId xmlns:a16="http://schemas.microsoft.com/office/drawing/2014/main" id="{D87D4ED3-5CDB-8BBA-4A39-E2022737DB40}"/>
              </a:ext>
            </a:extLst>
          </p:cNvPr>
          <p:cNvCxnSpPr>
            <a:stCxn id="88" idx="3"/>
            <a:endCxn id="88" idx="0"/>
          </p:cNvCxnSpPr>
          <p:nvPr/>
        </p:nvCxnSpPr>
        <p:spPr>
          <a:xfrm flipH="1" flipV="1">
            <a:off x="11333072" y="3681042"/>
            <a:ext cx="335401" cy="255731"/>
          </a:xfrm>
          <a:prstGeom prst="curvedConnector4">
            <a:avLst>
              <a:gd name="adj1" fmla="val -68157"/>
              <a:gd name="adj2" fmla="val 189391"/>
            </a:avLst>
          </a:prstGeom>
          <a:ln>
            <a:tailEnd type="triangle"/>
          </a:ln>
        </p:spPr>
        <p:style>
          <a:lnRef idx="1">
            <a:schemeClr val="dk1"/>
          </a:lnRef>
          <a:fillRef idx="0">
            <a:schemeClr val="dk1"/>
          </a:fillRef>
          <a:effectRef idx="0">
            <a:schemeClr val="dk1"/>
          </a:effectRef>
          <a:fontRef idx="minor">
            <a:schemeClr val="tx1"/>
          </a:fontRef>
        </p:style>
      </p:cxnSp>
      <p:sp>
        <p:nvSpPr>
          <p:cNvPr id="104" name="文本框 103">
            <a:extLst>
              <a:ext uri="{FF2B5EF4-FFF2-40B4-BE49-F238E27FC236}">
                <a16:creationId xmlns:a16="http://schemas.microsoft.com/office/drawing/2014/main" id="{D466B62D-7B91-A782-8EA6-CF4D57F1C307}"/>
              </a:ext>
            </a:extLst>
          </p:cNvPr>
          <p:cNvSpPr txBox="1"/>
          <p:nvPr/>
        </p:nvSpPr>
        <p:spPr>
          <a:xfrm>
            <a:off x="10789895" y="3103902"/>
            <a:ext cx="1419656"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逐试次平均</a:t>
            </a:r>
          </a:p>
        </p:txBody>
      </p:sp>
    </p:spTree>
    <p:extLst>
      <p:ext uri="{BB962C8B-B14F-4D97-AF65-F5344CB8AC3E}">
        <p14:creationId xmlns:p14="http://schemas.microsoft.com/office/powerpoint/2010/main" val="6318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67" grpId="0" animBg="1"/>
      <p:bldP spid="42" grpId="0"/>
      <p:bldP spid="50" grpId="0" animBg="1"/>
      <p:bldP spid="74" grpId="0"/>
      <p:bldP spid="86" grpId="0"/>
      <p:bldP spid="87" grpId="0"/>
      <p:bldP spid="88" grpId="0" animBg="1"/>
      <p:bldP spid="89" grpId="0" animBg="1"/>
      <p:bldP spid="90" grpId="0" animBg="1"/>
      <p:bldP spid="91" grpId="0" animBg="1"/>
      <p:bldP spid="95" grpId="0" animBg="1"/>
      <p:bldP spid="96" grpId="0"/>
      <p:bldP spid="97" grpId="0"/>
      <p:bldP spid="101" grpId="0" animBg="1"/>
      <p:bldP spid="1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01F1A2-9AE1-F342-A213-06943D4A5E1C}"/>
              </a:ext>
            </a:extLst>
          </p:cNvPr>
          <p:cNvSpPr>
            <a:spLocks noGrp="1"/>
          </p:cNvSpPr>
          <p:nvPr>
            <p:ph type="sldNum" sz="quarter" idx="12"/>
          </p:nvPr>
        </p:nvSpPr>
        <p:spPr/>
        <p:txBody>
          <a:bodyPr/>
          <a:lstStyle/>
          <a:p>
            <a:fld id="{486AE13E-E954-46CB-AE43-99BC7F66DF42}" type="slidenum">
              <a:rPr lang="zh-CN" altLang="en-US" smtClean="0"/>
              <a:t>24</a:t>
            </a:fld>
            <a:endParaRPr lang="zh-CN" altLang="en-US"/>
          </a:p>
        </p:txBody>
      </p:sp>
      <p:sp>
        <p:nvSpPr>
          <p:cNvPr id="5" name="矩形 4">
            <a:extLst>
              <a:ext uri="{FF2B5EF4-FFF2-40B4-BE49-F238E27FC236}">
                <a16:creationId xmlns:a16="http://schemas.microsoft.com/office/drawing/2014/main" id="{3AFE12AE-8173-6BF2-4F63-272A5286729C}"/>
              </a:ext>
            </a:extLst>
          </p:cNvPr>
          <p:cNvSpPr/>
          <p:nvPr/>
        </p:nvSpPr>
        <p:spPr>
          <a:xfrm>
            <a:off x="1371600" y="1971207"/>
            <a:ext cx="9691141" cy="3777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97E9084-EEDF-9CDB-2544-FB8CE52AB06E}"/>
              </a:ext>
            </a:extLst>
          </p:cNvPr>
          <p:cNvSpPr/>
          <p:nvPr/>
        </p:nvSpPr>
        <p:spPr>
          <a:xfrm>
            <a:off x="4144779" y="3429000"/>
            <a:ext cx="3832485" cy="13778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BE0AAB3-B955-282B-D23B-B8D3CE8F2DE0}"/>
              </a:ext>
            </a:extLst>
          </p:cNvPr>
          <p:cNvSpPr/>
          <p:nvPr/>
        </p:nvSpPr>
        <p:spPr>
          <a:xfrm>
            <a:off x="5691265" y="3677585"/>
            <a:ext cx="809469" cy="809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X</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i,j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8" name="文本框 7">
            <a:extLst>
              <a:ext uri="{FF2B5EF4-FFF2-40B4-BE49-F238E27FC236}">
                <a16:creationId xmlns:a16="http://schemas.microsoft.com/office/drawing/2014/main" id="{D7AE228E-4DC6-06BC-5D3B-B4FD6DF2FB42}"/>
              </a:ext>
            </a:extLst>
          </p:cNvPr>
          <p:cNvSpPr txBox="1"/>
          <p:nvPr/>
        </p:nvSpPr>
        <p:spPr>
          <a:xfrm>
            <a:off x="4144780" y="4389618"/>
            <a:ext cx="1456544"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1, …,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j</a:t>
            </a:r>
            <a:endParaRPr lang="zh-CN" altLang="en-US"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4C8AA2B-1E59-CB08-C0DD-19698671ECB0}"/>
              </a:ext>
            </a:extLst>
          </p:cNvPr>
          <p:cNvSpPr txBox="1"/>
          <p:nvPr/>
        </p:nvSpPr>
        <p:spPr>
          <a:xfrm>
            <a:off x="1524000" y="5276536"/>
            <a:ext cx="14565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j = 1, …, N</a:t>
            </a:r>
            <a:endParaRPr lang="zh-CN" altLang="en-US" baseline="-25000"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40E79B19-34A2-74F8-453B-92B83A76B909}"/>
              </a:ext>
            </a:extLst>
          </p:cNvPr>
          <p:cNvSpPr/>
          <p:nvPr/>
        </p:nvSpPr>
        <p:spPr>
          <a:xfrm>
            <a:off x="899409" y="1092211"/>
            <a:ext cx="831955" cy="4998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cpp</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1" name="椭圆 10">
            <a:extLst>
              <a:ext uri="{FF2B5EF4-FFF2-40B4-BE49-F238E27FC236}">
                <a16:creationId xmlns:a16="http://schemas.microsoft.com/office/drawing/2014/main" id="{62C47E4F-0D0C-51E1-DCAA-E899C34EBC79}"/>
              </a:ext>
            </a:extLst>
          </p:cNvPr>
          <p:cNvSpPr/>
          <p:nvPr/>
        </p:nvSpPr>
        <p:spPr>
          <a:xfrm>
            <a:off x="4249712" y="2325345"/>
            <a:ext cx="734518" cy="73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a</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2" name="椭圆 11">
            <a:extLst>
              <a:ext uri="{FF2B5EF4-FFF2-40B4-BE49-F238E27FC236}">
                <a16:creationId xmlns:a16="http://schemas.microsoft.com/office/drawing/2014/main" id="{B4CEDD98-1371-C0DF-C369-2774B805E382}"/>
              </a:ext>
            </a:extLst>
          </p:cNvPr>
          <p:cNvSpPr/>
          <p:nvPr/>
        </p:nvSpPr>
        <p:spPr>
          <a:xfrm>
            <a:off x="6846757" y="2325344"/>
            <a:ext cx="734519" cy="734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z</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3" name="椭圆 12">
            <a:extLst>
              <a:ext uri="{FF2B5EF4-FFF2-40B4-BE49-F238E27FC236}">
                <a16:creationId xmlns:a16="http://schemas.microsoft.com/office/drawing/2014/main" id="{0F973650-0299-9BB9-26FE-9BFCC4DBB0A6}"/>
              </a:ext>
            </a:extLst>
          </p:cNvPr>
          <p:cNvSpPr/>
          <p:nvPr/>
        </p:nvSpPr>
        <p:spPr>
          <a:xfrm>
            <a:off x="9172732" y="2330965"/>
            <a:ext cx="734520" cy="7345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t</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cxnSp>
        <p:nvCxnSpPr>
          <p:cNvPr id="15" name="直接箭头连接符 14">
            <a:extLst>
              <a:ext uri="{FF2B5EF4-FFF2-40B4-BE49-F238E27FC236}">
                <a16:creationId xmlns:a16="http://schemas.microsoft.com/office/drawing/2014/main" id="{2B0ACFD6-A874-12C6-A16B-3D045B01FC7E}"/>
              </a:ext>
            </a:extLst>
          </p:cNvPr>
          <p:cNvCxnSpPr>
            <a:endCxn id="7" idx="2"/>
          </p:cNvCxnSpPr>
          <p:nvPr/>
        </p:nvCxnSpPr>
        <p:spPr>
          <a:xfrm>
            <a:off x="2405921" y="3059863"/>
            <a:ext cx="3285344" cy="1022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586C77F0-CB50-4F93-1B30-3E42469B99B6}"/>
              </a:ext>
            </a:extLst>
          </p:cNvPr>
          <p:cNvCxnSpPr>
            <a:cxnSpLocks/>
            <a:stCxn id="11" idx="5"/>
            <a:endCxn id="7" idx="1"/>
          </p:cNvCxnSpPr>
          <p:nvPr/>
        </p:nvCxnSpPr>
        <p:spPr>
          <a:xfrm>
            <a:off x="4876662" y="2952295"/>
            <a:ext cx="933147" cy="84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8E69418B-10BC-7F63-27A3-F85775A30382}"/>
              </a:ext>
            </a:extLst>
          </p:cNvPr>
          <p:cNvCxnSpPr>
            <a:cxnSpLocks/>
            <a:endCxn id="7" idx="7"/>
          </p:cNvCxnSpPr>
          <p:nvPr/>
        </p:nvCxnSpPr>
        <p:spPr>
          <a:xfrm flipH="1">
            <a:off x="6382190" y="2989412"/>
            <a:ext cx="607534" cy="806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E6F432D0-188D-3B4A-14EF-952CB48402BD}"/>
              </a:ext>
            </a:extLst>
          </p:cNvPr>
          <p:cNvCxnSpPr>
            <a:cxnSpLocks/>
            <a:stCxn id="13" idx="3"/>
            <a:endCxn id="7" idx="6"/>
          </p:cNvCxnSpPr>
          <p:nvPr/>
        </p:nvCxnSpPr>
        <p:spPr>
          <a:xfrm flipH="1">
            <a:off x="6500734" y="2957917"/>
            <a:ext cx="2779566" cy="1124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579B964E-DC7E-BF49-52D9-6515AF82DB7D}"/>
              </a:ext>
            </a:extLst>
          </p:cNvPr>
          <p:cNvSpPr/>
          <p:nvPr/>
        </p:nvSpPr>
        <p:spPr>
          <a:xfrm>
            <a:off x="2173573" y="2505853"/>
            <a:ext cx="712033"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v</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32" name="椭圆 31">
            <a:extLst>
              <a:ext uri="{FF2B5EF4-FFF2-40B4-BE49-F238E27FC236}">
                <a16:creationId xmlns:a16="http://schemas.microsoft.com/office/drawing/2014/main" id="{FD9095E4-6335-FC0C-65F4-5165E1BA027E}"/>
              </a:ext>
            </a:extLst>
          </p:cNvPr>
          <p:cNvSpPr/>
          <p:nvPr/>
        </p:nvSpPr>
        <p:spPr>
          <a:xfrm>
            <a:off x="2188562" y="929386"/>
            <a:ext cx="2003062"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conherence</a:t>
            </a:r>
            <a:endParaRPr lang="zh-CN" altLang="en-US" dirty="0">
              <a:solidFill>
                <a:schemeClr val="tx1"/>
              </a:solidFill>
              <a:latin typeface="Cambria Math" panose="02040503050406030204" pitchFamily="18" charset="0"/>
              <a:cs typeface="Calibri Light" panose="020F0302020204030204" pitchFamily="34" charset="0"/>
            </a:endParaRPr>
          </a:p>
        </p:txBody>
      </p:sp>
      <p:cxnSp>
        <p:nvCxnSpPr>
          <p:cNvPr id="33" name="直接箭头连接符 32">
            <a:extLst>
              <a:ext uri="{FF2B5EF4-FFF2-40B4-BE49-F238E27FC236}">
                <a16:creationId xmlns:a16="http://schemas.microsoft.com/office/drawing/2014/main" id="{3B85E9D1-B438-C11A-1A93-4928E5DECEAD}"/>
              </a:ext>
            </a:extLst>
          </p:cNvPr>
          <p:cNvCxnSpPr>
            <a:cxnSpLocks/>
            <a:stCxn id="10" idx="4"/>
            <a:endCxn id="31" idx="1"/>
          </p:cNvCxnSpPr>
          <p:nvPr/>
        </p:nvCxnSpPr>
        <p:spPr>
          <a:xfrm>
            <a:off x="1315387" y="1592076"/>
            <a:ext cx="962461" cy="1018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71AF59E8-AE44-8466-3F6C-F98288190D41}"/>
              </a:ext>
            </a:extLst>
          </p:cNvPr>
          <p:cNvCxnSpPr>
            <a:cxnSpLocks/>
            <a:stCxn id="32" idx="4"/>
            <a:endCxn id="31" idx="7"/>
          </p:cNvCxnSpPr>
          <p:nvPr/>
        </p:nvCxnSpPr>
        <p:spPr>
          <a:xfrm flipH="1">
            <a:off x="2781331" y="1641419"/>
            <a:ext cx="408762" cy="968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002DC2B6-62AE-B59F-F997-EFDDE6E728DF}"/>
              </a:ext>
            </a:extLst>
          </p:cNvPr>
          <p:cNvSpPr/>
          <p:nvPr/>
        </p:nvSpPr>
        <p:spPr>
          <a:xfrm>
            <a:off x="6348335" y="840902"/>
            <a:ext cx="2196057"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mbria Math" panose="02040503050406030204" pitchFamily="18" charset="0"/>
                <a:ea typeface="Cambria Math" panose="02040503050406030204" pitchFamily="18" charset="0"/>
                <a:cs typeface="Calibri Light" panose="020F0302020204030204" pitchFamily="34" charset="0"/>
              </a:rPr>
              <a:t>Spatial prioritization</a:t>
            </a:r>
            <a:endParaRPr lang="zh-CN" altLang="en-US" dirty="0">
              <a:solidFill>
                <a:schemeClr val="tx1"/>
              </a:solidFill>
              <a:latin typeface="Cambria Math" panose="02040503050406030204" pitchFamily="18" charset="0"/>
              <a:cs typeface="Calibri Light" panose="020F0302020204030204" pitchFamily="34" charset="0"/>
            </a:endParaRPr>
          </a:p>
        </p:txBody>
      </p:sp>
      <p:cxnSp>
        <p:nvCxnSpPr>
          <p:cNvPr id="45" name="直接箭头连接符 44">
            <a:extLst>
              <a:ext uri="{FF2B5EF4-FFF2-40B4-BE49-F238E27FC236}">
                <a16:creationId xmlns:a16="http://schemas.microsoft.com/office/drawing/2014/main" id="{8059545B-C4A9-314E-6C83-FB114B82C80A}"/>
              </a:ext>
            </a:extLst>
          </p:cNvPr>
          <p:cNvCxnSpPr>
            <a:cxnSpLocks/>
            <a:stCxn id="44" idx="4"/>
            <a:endCxn id="12" idx="0"/>
          </p:cNvCxnSpPr>
          <p:nvPr/>
        </p:nvCxnSpPr>
        <p:spPr>
          <a:xfrm flipH="1">
            <a:off x="7214017" y="1552935"/>
            <a:ext cx="232347" cy="772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06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EC552-E546-8664-4A68-F4E44E45F66A}"/>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多路径分析</a:t>
            </a:r>
          </a:p>
        </p:txBody>
      </p:sp>
      <p:sp>
        <p:nvSpPr>
          <p:cNvPr id="7" name="矩形: 圆角 6">
            <a:extLst>
              <a:ext uri="{FF2B5EF4-FFF2-40B4-BE49-F238E27FC236}">
                <a16:creationId xmlns:a16="http://schemas.microsoft.com/office/drawing/2014/main" id="{B93EB4DE-AB2F-37CD-ED74-0768204AEC71}"/>
              </a:ext>
            </a:extLst>
          </p:cNvPr>
          <p:cNvSpPr/>
          <p:nvPr/>
        </p:nvSpPr>
        <p:spPr>
          <a:xfrm>
            <a:off x="3191417" y="3674957"/>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slope</a:t>
            </a:r>
            <a:endParaRPr lang="zh-CN" altLang="en-US" dirty="0">
              <a:latin typeface="Tw Cen MT" panose="020B0602020104020603" pitchFamily="34" charset="0"/>
            </a:endParaRPr>
          </a:p>
        </p:txBody>
      </p:sp>
      <p:sp>
        <p:nvSpPr>
          <p:cNvPr id="8" name="矩形: 圆角 7">
            <a:extLst>
              <a:ext uri="{FF2B5EF4-FFF2-40B4-BE49-F238E27FC236}">
                <a16:creationId xmlns:a16="http://schemas.microsoft.com/office/drawing/2014/main" id="{947AC245-1CCA-2EF4-83EB-3E6EEE272BFC}"/>
              </a:ext>
            </a:extLst>
          </p:cNvPr>
          <p:cNvSpPr/>
          <p:nvPr/>
        </p:nvSpPr>
        <p:spPr>
          <a:xfrm>
            <a:off x="5257677" y="3674957"/>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peak</a:t>
            </a:r>
            <a:endParaRPr lang="zh-CN" altLang="en-US" dirty="0">
              <a:latin typeface="Tw Cen MT" panose="020B0602020104020603" pitchFamily="34" charset="0"/>
            </a:endParaRPr>
          </a:p>
        </p:txBody>
      </p:sp>
      <p:sp>
        <p:nvSpPr>
          <p:cNvPr id="9" name="矩形: 圆角 8">
            <a:extLst>
              <a:ext uri="{FF2B5EF4-FFF2-40B4-BE49-F238E27FC236}">
                <a16:creationId xmlns:a16="http://schemas.microsoft.com/office/drawing/2014/main" id="{B3916A75-2BE0-73FD-AD13-6C499F069FDA}"/>
              </a:ext>
            </a:extLst>
          </p:cNvPr>
          <p:cNvSpPr/>
          <p:nvPr/>
        </p:nvSpPr>
        <p:spPr>
          <a:xfrm>
            <a:off x="7430264" y="3674956"/>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amplitude</a:t>
            </a:r>
            <a:endParaRPr lang="zh-CN" altLang="en-US" dirty="0">
              <a:latin typeface="Tw Cen MT" panose="020B0602020104020603" pitchFamily="34" charset="0"/>
            </a:endParaRPr>
          </a:p>
        </p:txBody>
      </p:sp>
      <p:sp>
        <p:nvSpPr>
          <p:cNvPr id="10" name="矩形: 圆角 9">
            <a:extLst>
              <a:ext uri="{FF2B5EF4-FFF2-40B4-BE49-F238E27FC236}">
                <a16:creationId xmlns:a16="http://schemas.microsoft.com/office/drawing/2014/main" id="{2CB8E774-2152-CB35-9491-E54FA6585ABD}"/>
              </a:ext>
            </a:extLst>
          </p:cNvPr>
          <p:cNvSpPr/>
          <p:nvPr/>
        </p:nvSpPr>
        <p:spPr>
          <a:xfrm>
            <a:off x="3191416" y="5597678"/>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Trial-level</a:t>
            </a:r>
            <a:endParaRPr lang="zh-CN" altLang="en-US" dirty="0">
              <a:latin typeface="Tw Cen MT" panose="020B0602020104020603" pitchFamily="34" charset="0"/>
            </a:endParaRPr>
          </a:p>
        </p:txBody>
      </p:sp>
      <p:sp>
        <p:nvSpPr>
          <p:cNvPr id="11" name="矩形: 圆角 10">
            <a:extLst>
              <a:ext uri="{FF2B5EF4-FFF2-40B4-BE49-F238E27FC236}">
                <a16:creationId xmlns:a16="http://schemas.microsoft.com/office/drawing/2014/main" id="{187D9608-4A9B-E441-8CE6-690DCCF7C75F}"/>
              </a:ext>
            </a:extLst>
          </p:cNvPr>
          <p:cNvSpPr/>
          <p:nvPr/>
        </p:nvSpPr>
        <p:spPr>
          <a:xfrm>
            <a:off x="5270204" y="5597678"/>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Subject-level</a:t>
            </a:r>
            <a:endParaRPr lang="zh-CN" altLang="en-US" dirty="0">
              <a:latin typeface="Tw Cen MT" panose="020B0602020104020603" pitchFamily="34" charset="0"/>
            </a:endParaRPr>
          </a:p>
        </p:txBody>
      </p:sp>
      <p:sp>
        <p:nvSpPr>
          <p:cNvPr id="12" name="矩形: 圆角 11">
            <a:extLst>
              <a:ext uri="{FF2B5EF4-FFF2-40B4-BE49-F238E27FC236}">
                <a16:creationId xmlns:a16="http://schemas.microsoft.com/office/drawing/2014/main" id="{E2528C72-BA05-11FE-CAA9-CA594F688117}"/>
              </a:ext>
            </a:extLst>
          </p:cNvPr>
          <p:cNvSpPr/>
          <p:nvPr/>
        </p:nvSpPr>
        <p:spPr>
          <a:xfrm>
            <a:off x="7235456" y="5597678"/>
            <a:ext cx="206626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Two-step</a:t>
            </a:r>
            <a:endParaRPr lang="zh-CN" altLang="en-US" dirty="0">
              <a:latin typeface="Tw Cen MT" panose="020B0602020104020603" pitchFamily="34" charset="0"/>
            </a:endParaRPr>
          </a:p>
        </p:txBody>
      </p:sp>
      <p:cxnSp>
        <p:nvCxnSpPr>
          <p:cNvPr id="14" name="直接箭头连接符 13">
            <a:extLst>
              <a:ext uri="{FF2B5EF4-FFF2-40B4-BE49-F238E27FC236}">
                <a16:creationId xmlns:a16="http://schemas.microsoft.com/office/drawing/2014/main" id="{2787717C-5B8E-881A-5DAD-F498AA7C7582}"/>
              </a:ext>
            </a:extLst>
          </p:cNvPr>
          <p:cNvCxnSpPr>
            <a:cxnSpLocks/>
            <a:stCxn id="46" idx="2"/>
            <a:endCxn id="8" idx="0"/>
          </p:cNvCxnSpPr>
          <p:nvPr/>
        </p:nvCxnSpPr>
        <p:spPr>
          <a:xfrm>
            <a:off x="6070947" y="2336614"/>
            <a:ext cx="12526" cy="1338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B4AC9B02-ECA8-2D5B-3A7D-4C5D999E2EB3}"/>
              </a:ext>
            </a:extLst>
          </p:cNvPr>
          <p:cNvCxnSpPr>
            <a:cxnSpLocks/>
            <a:stCxn id="8" idx="2"/>
            <a:endCxn id="11" idx="0"/>
          </p:cNvCxnSpPr>
          <p:nvPr/>
        </p:nvCxnSpPr>
        <p:spPr>
          <a:xfrm>
            <a:off x="6083473" y="4305822"/>
            <a:ext cx="12527"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7E5A9ABA-5F39-9185-9208-3737EFBA968D}"/>
              </a:ext>
            </a:extLst>
          </p:cNvPr>
          <p:cNvCxnSpPr>
            <a:cxnSpLocks/>
            <a:stCxn id="46" idx="2"/>
            <a:endCxn id="7" idx="0"/>
          </p:cNvCxnSpPr>
          <p:nvPr/>
        </p:nvCxnSpPr>
        <p:spPr>
          <a:xfrm flipH="1">
            <a:off x="4017213" y="2336614"/>
            <a:ext cx="2053734" cy="1338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0F69E3E2-CEAA-1853-CA15-BA876B42DA13}"/>
              </a:ext>
            </a:extLst>
          </p:cNvPr>
          <p:cNvCxnSpPr>
            <a:cxnSpLocks/>
            <a:stCxn id="46" idx="2"/>
            <a:endCxn id="9" idx="0"/>
          </p:cNvCxnSpPr>
          <p:nvPr/>
        </p:nvCxnSpPr>
        <p:spPr>
          <a:xfrm>
            <a:off x="6070947" y="2336614"/>
            <a:ext cx="2185113" cy="1338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1BC1729B-DD77-69BE-02D5-B535B7A44DBC}"/>
              </a:ext>
            </a:extLst>
          </p:cNvPr>
          <p:cNvCxnSpPr>
            <a:cxnSpLocks/>
            <a:stCxn id="7" idx="2"/>
            <a:endCxn id="10" idx="0"/>
          </p:cNvCxnSpPr>
          <p:nvPr/>
        </p:nvCxnSpPr>
        <p:spPr>
          <a:xfrm flipH="1">
            <a:off x="4017212" y="4305822"/>
            <a:ext cx="1"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078CE762-6964-F3BE-ABA0-608EC2E07FC1}"/>
              </a:ext>
            </a:extLst>
          </p:cNvPr>
          <p:cNvCxnSpPr>
            <a:cxnSpLocks/>
            <a:stCxn id="9" idx="2"/>
            <a:endCxn id="12" idx="0"/>
          </p:cNvCxnSpPr>
          <p:nvPr/>
        </p:nvCxnSpPr>
        <p:spPr>
          <a:xfrm>
            <a:off x="8256060" y="4305821"/>
            <a:ext cx="12527"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E52D5CA0-D33F-45BB-7D52-AAB3868B4AE0}"/>
              </a:ext>
            </a:extLst>
          </p:cNvPr>
          <p:cNvCxnSpPr>
            <a:cxnSpLocks/>
            <a:stCxn id="9" idx="2"/>
            <a:endCxn id="11" idx="0"/>
          </p:cNvCxnSpPr>
          <p:nvPr/>
        </p:nvCxnSpPr>
        <p:spPr>
          <a:xfrm flipH="1">
            <a:off x="6096000" y="4305821"/>
            <a:ext cx="2160060"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AE63C975-472B-8E0B-15CE-4C53E5FEBD7F}"/>
              </a:ext>
            </a:extLst>
          </p:cNvPr>
          <p:cNvCxnSpPr>
            <a:cxnSpLocks/>
            <a:stCxn id="9" idx="2"/>
            <a:endCxn id="10" idx="0"/>
          </p:cNvCxnSpPr>
          <p:nvPr/>
        </p:nvCxnSpPr>
        <p:spPr>
          <a:xfrm flipH="1">
            <a:off x="4017212" y="4305821"/>
            <a:ext cx="4238848" cy="1291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4C26D1F1-060C-3285-B012-FCC07D5D9983}"/>
              </a:ext>
            </a:extLst>
          </p:cNvPr>
          <p:cNvCxnSpPr>
            <a:cxnSpLocks/>
            <a:stCxn id="8" idx="2"/>
            <a:endCxn id="12" idx="0"/>
          </p:cNvCxnSpPr>
          <p:nvPr/>
        </p:nvCxnSpPr>
        <p:spPr>
          <a:xfrm>
            <a:off x="6083473" y="4305822"/>
            <a:ext cx="2185114"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D50E44C-5D32-255E-40AA-8B6085B44E94}"/>
              </a:ext>
            </a:extLst>
          </p:cNvPr>
          <p:cNvCxnSpPr>
            <a:cxnSpLocks/>
            <a:stCxn id="8" idx="2"/>
            <a:endCxn id="10" idx="0"/>
          </p:cNvCxnSpPr>
          <p:nvPr/>
        </p:nvCxnSpPr>
        <p:spPr>
          <a:xfrm flipH="1">
            <a:off x="4017212" y="4305822"/>
            <a:ext cx="2066261"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6CC90C01-8E58-B094-2BBB-61BEE9CF917B}"/>
              </a:ext>
            </a:extLst>
          </p:cNvPr>
          <p:cNvCxnSpPr>
            <a:cxnSpLocks/>
            <a:stCxn id="7" idx="2"/>
            <a:endCxn id="12" idx="0"/>
          </p:cNvCxnSpPr>
          <p:nvPr/>
        </p:nvCxnSpPr>
        <p:spPr>
          <a:xfrm>
            <a:off x="4017213" y="4305822"/>
            <a:ext cx="4251374"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9E27E190-060A-31DB-E705-3C476BDFE9D5}"/>
              </a:ext>
            </a:extLst>
          </p:cNvPr>
          <p:cNvCxnSpPr>
            <a:cxnSpLocks/>
            <a:stCxn id="7" idx="2"/>
            <a:endCxn id="11" idx="0"/>
          </p:cNvCxnSpPr>
          <p:nvPr/>
        </p:nvCxnSpPr>
        <p:spPr>
          <a:xfrm>
            <a:off x="4017213" y="4305822"/>
            <a:ext cx="2078787" cy="1291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灯片编号占位符 2">
            <a:extLst>
              <a:ext uri="{FF2B5EF4-FFF2-40B4-BE49-F238E27FC236}">
                <a16:creationId xmlns:a16="http://schemas.microsoft.com/office/drawing/2014/main" id="{CFC1FC73-C9AE-BA23-2EF0-0CA434EE9FEC}"/>
              </a:ext>
            </a:extLst>
          </p:cNvPr>
          <p:cNvSpPr>
            <a:spLocks noGrp="1"/>
          </p:cNvSpPr>
          <p:nvPr>
            <p:ph type="sldNum" sz="quarter" idx="12"/>
          </p:nvPr>
        </p:nvSpPr>
        <p:spPr/>
        <p:txBody>
          <a:bodyPr/>
          <a:lstStyle/>
          <a:p>
            <a:fld id="{486AE13E-E954-46CB-AE43-99BC7F66DF42}" type="slidenum">
              <a:rPr lang="zh-CN" altLang="en-US" smtClean="0"/>
              <a:t>25</a:t>
            </a:fld>
            <a:endParaRPr lang="zh-CN" altLang="en-US"/>
          </a:p>
        </p:txBody>
      </p:sp>
      <p:sp>
        <p:nvSpPr>
          <p:cNvPr id="45" name="矩形: 圆角 44">
            <a:extLst>
              <a:ext uri="{FF2B5EF4-FFF2-40B4-BE49-F238E27FC236}">
                <a16:creationId xmlns:a16="http://schemas.microsoft.com/office/drawing/2014/main" id="{3F4E40F5-D92C-97CA-AEC6-E2CEA1640F2D}"/>
              </a:ext>
            </a:extLst>
          </p:cNvPr>
          <p:cNvSpPr/>
          <p:nvPr/>
        </p:nvSpPr>
        <p:spPr>
          <a:xfrm>
            <a:off x="5257677" y="517592"/>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Rt &amp; choice</a:t>
            </a:r>
            <a:endParaRPr lang="zh-CN" altLang="en-US" dirty="0">
              <a:latin typeface="Tw Cen MT" panose="020B0602020104020603" pitchFamily="34" charset="0"/>
            </a:endParaRPr>
          </a:p>
        </p:txBody>
      </p:sp>
      <p:sp>
        <p:nvSpPr>
          <p:cNvPr id="46" name="矩形: 圆角 45">
            <a:extLst>
              <a:ext uri="{FF2B5EF4-FFF2-40B4-BE49-F238E27FC236}">
                <a16:creationId xmlns:a16="http://schemas.microsoft.com/office/drawing/2014/main" id="{33555EF6-2294-A013-606E-25A038B6D0AA}"/>
              </a:ext>
            </a:extLst>
          </p:cNvPr>
          <p:cNvSpPr/>
          <p:nvPr/>
        </p:nvSpPr>
        <p:spPr>
          <a:xfrm>
            <a:off x="5245151" y="1705749"/>
            <a:ext cx="1651591" cy="63086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w Cen MT" panose="020B0602020104020603" pitchFamily="34" charset="0"/>
              </a:rPr>
              <a:t>CPP</a:t>
            </a:r>
            <a:endParaRPr lang="zh-CN" altLang="en-US" dirty="0">
              <a:latin typeface="Tw Cen MT" panose="020B0602020104020603" pitchFamily="34" charset="0"/>
            </a:endParaRPr>
          </a:p>
        </p:txBody>
      </p:sp>
      <p:cxnSp>
        <p:nvCxnSpPr>
          <p:cNvPr id="47" name="直接箭头连接符 46">
            <a:extLst>
              <a:ext uri="{FF2B5EF4-FFF2-40B4-BE49-F238E27FC236}">
                <a16:creationId xmlns:a16="http://schemas.microsoft.com/office/drawing/2014/main" id="{5979F5CD-AB28-9B3A-AAF6-E5C84EA64D7C}"/>
              </a:ext>
            </a:extLst>
          </p:cNvPr>
          <p:cNvCxnSpPr>
            <a:cxnSpLocks/>
            <a:endCxn id="46" idx="1"/>
          </p:cNvCxnSpPr>
          <p:nvPr/>
        </p:nvCxnSpPr>
        <p:spPr>
          <a:xfrm>
            <a:off x="4392559" y="2021182"/>
            <a:ext cx="852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A144DACE-6119-68A4-E673-276047D94E40}"/>
              </a:ext>
            </a:extLst>
          </p:cNvPr>
          <p:cNvCxnSpPr>
            <a:cxnSpLocks/>
            <a:endCxn id="45" idx="1"/>
          </p:cNvCxnSpPr>
          <p:nvPr/>
        </p:nvCxnSpPr>
        <p:spPr>
          <a:xfrm>
            <a:off x="4319987" y="833024"/>
            <a:ext cx="9376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988081"/>
      </p:ext>
    </p:extLst>
  </p:cSld>
  <p:clrMapOvr>
    <a:masterClrMapping/>
  </p:clrMapOvr>
  <mc:AlternateContent xmlns:mc="http://schemas.openxmlformats.org/markup-compatibility/2006" xmlns:p14="http://schemas.microsoft.com/office/powerpoint/2010/main">
    <mc:Choice Requires="p14">
      <p:transition spd="slow" p14:dur="2000" advTm="89754"/>
    </mc:Choice>
    <mc:Fallback xmlns="">
      <p:transition spd="slow" advTm="8975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4390F-83CA-8733-9409-8103AEF65F40}"/>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当前研究结果</a:t>
            </a:r>
          </a:p>
        </p:txBody>
      </p:sp>
      <p:sp>
        <p:nvSpPr>
          <p:cNvPr id="4" name="文本占位符 3">
            <a:extLst>
              <a:ext uri="{FF2B5EF4-FFF2-40B4-BE49-F238E27FC236}">
                <a16:creationId xmlns:a16="http://schemas.microsoft.com/office/drawing/2014/main" id="{4F68C3D9-3601-C18C-158D-1D51E43E5A08}"/>
              </a:ext>
            </a:extLst>
          </p:cNvPr>
          <p:cNvSpPr>
            <a:spLocks noGrp="1"/>
          </p:cNvSpPr>
          <p:nvPr>
            <p:ph type="body" idx="1"/>
          </p:nvPr>
        </p:nvSpPr>
        <p:spPr/>
        <p:txBody>
          <a:bodyPr/>
          <a:lstStyle/>
          <a:p>
            <a:r>
              <a:rPr lang="zh-CN" altLang="en-US" dirty="0">
                <a:latin typeface="华文楷体" panose="02010600040101010101" pitchFamily="2" charset="-122"/>
                <a:ea typeface="华文楷体" panose="02010600040101010101" pitchFamily="2" charset="-122"/>
              </a:rPr>
              <a:t>注：当前研究结果的合理性有待验证</a:t>
            </a:r>
          </a:p>
        </p:txBody>
      </p:sp>
      <p:sp>
        <p:nvSpPr>
          <p:cNvPr id="3" name="灯片编号占位符 2">
            <a:extLst>
              <a:ext uri="{FF2B5EF4-FFF2-40B4-BE49-F238E27FC236}">
                <a16:creationId xmlns:a16="http://schemas.microsoft.com/office/drawing/2014/main" id="{FECF9EAB-4BBC-E478-4871-DE250E45C90C}"/>
              </a:ext>
            </a:extLst>
          </p:cNvPr>
          <p:cNvSpPr>
            <a:spLocks noGrp="1"/>
          </p:cNvSpPr>
          <p:nvPr>
            <p:ph type="sldNum" sz="quarter" idx="12"/>
          </p:nvPr>
        </p:nvSpPr>
        <p:spPr/>
        <p:txBody>
          <a:bodyPr/>
          <a:lstStyle/>
          <a:p>
            <a:fld id="{486AE13E-E954-46CB-AE43-99BC7F66DF42}" type="slidenum">
              <a:rPr lang="zh-CN" altLang="en-US" smtClean="0"/>
              <a:t>26</a:t>
            </a:fld>
            <a:endParaRPr lang="zh-CN" altLang="en-US"/>
          </a:p>
        </p:txBody>
      </p:sp>
    </p:spTree>
    <p:extLst>
      <p:ext uri="{BB962C8B-B14F-4D97-AF65-F5344CB8AC3E}">
        <p14:creationId xmlns:p14="http://schemas.microsoft.com/office/powerpoint/2010/main" val="2623863346"/>
      </p:ext>
    </p:extLst>
  </p:cSld>
  <p:clrMapOvr>
    <a:masterClrMapping/>
  </p:clrMapOvr>
  <mc:AlternateContent xmlns:mc="http://schemas.openxmlformats.org/markup-compatibility/2006" xmlns:p14="http://schemas.microsoft.com/office/powerpoint/2010/main">
    <mc:Choice Requires="p14">
      <p:transition spd="slow" p14:dur="2000" advTm="1417"/>
    </mc:Choice>
    <mc:Fallback xmlns="">
      <p:transition spd="slow" advTm="141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7">
            <a:extLst>
              <a:ext uri="{FF2B5EF4-FFF2-40B4-BE49-F238E27FC236}">
                <a16:creationId xmlns:a16="http://schemas.microsoft.com/office/drawing/2014/main" id="{F4DF2D24-A8E5-A568-7D42-6B74CCA888E7}"/>
              </a:ext>
            </a:extLst>
          </p:cNvPr>
          <p:cNvGraphicFramePr>
            <a:graphicFrameLocks/>
          </p:cNvGraphicFramePr>
          <p:nvPr>
            <p:extLst>
              <p:ext uri="{D42A27DB-BD31-4B8C-83A1-F6EECF244321}">
                <p14:modId xmlns:p14="http://schemas.microsoft.com/office/powerpoint/2010/main" val="1621923675"/>
              </p:ext>
            </p:extLst>
          </p:nvPr>
        </p:nvGraphicFramePr>
        <p:xfrm>
          <a:off x="1757917" y="2966980"/>
          <a:ext cx="8676166" cy="2113078"/>
        </p:xfrm>
        <a:graphic>
          <a:graphicData uri="http://schemas.openxmlformats.org/drawingml/2006/table">
            <a:tbl>
              <a:tblPr/>
              <a:tblGrid>
                <a:gridCol w="1070279">
                  <a:extLst>
                    <a:ext uri="{9D8B030D-6E8A-4147-A177-3AD203B41FA5}">
                      <a16:colId xmlns:a16="http://schemas.microsoft.com/office/drawing/2014/main" val="2820853023"/>
                    </a:ext>
                  </a:extLst>
                </a:gridCol>
                <a:gridCol w="2380192">
                  <a:extLst>
                    <a:ext uri="{9D8B030D-6E8A-4147-A177-3AD203B41FA5}">
                      <a16:colId xmlns:a16="http://schemas.microsoft.com/office/drawing/2014/main" val="63332326"/>
                    </a:ext>
                  </a:extLst>
                </a:gridCol>
                <a:gridCol w="1775225">
                  <a:extLst>
                    <a:ext uri="{9D8B030D-6E8A-4147-A177-3AD203B41FA5}">
                      <a16:colId xmlns:a16="http://schemas.microsoft.com/office/drawing/2014/main" val="4005148618"/>
                    </a:ext>
                  </a:extLst>
                </a:gridCol>
                <a:gridCol w="1725235">
                  <a:extLst>
                    <a:ext uri="{9D8B030D-6E8A-4147-A177-3AD203B41FA5}">
                      <a16:colId xmlns:a16="http://schemas.microsoft.com/office/drawing/2014/main" val="3549209933"/>
                    </a:ext>
                  </a:extLst>
                </a:gridCol>
                <a:gridCol w="1725235">
                  <a:extLst>
                    <a:ext uri="{9D8B030D-6E8A-4147-A177-3AD203B41FA5}">
                      <a16:colId xmlns:a16="http://schemas.microsoft.com/office/drawing/2014/main" val="4057280317"/>
                    </a:ext>
                  </a:extLst>
                </a:gridCol>
              </a:tblGrid>
              <a:tr h="433543">
                <a:tc>
                  <a:txBody>
                    <a:bodyPr/>
                    <a:lstStyle/>
                    <a:p>
                      <a:pPr algn="ctr" rtl="0" fontAlgn="t">
                        <a:spcBef>
                          <a:spcPts val="0"/>
                        </a:spcBef>
                        <a:spcAft>
                          <a:spcPts val="0"/>
                        </a:spcAft>
                      </a:pPr>
                      <a:r>
                        <a:rPr lang="en-US" sz="1800" b="0" i="0" u="none" strike="noStrike" dirty="0">
                          <a:solidFill>
                            <a:srgbClr val="000000"/>
                          </a:solidFill>
                          <a:effectLst/>
                          <a:latin typeface="Times New Roman" panose="02020603050405020304" pitchFamily="18" charset="0"/>
                        </a:rPr>
                        <a:t>Model</a:t>
                      </a:r>
                      <a:endParaRPr lang="en-US" sz="1800" dirty="0">
                        <a:effectLst/>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800" b="0" i="0" u="none" strike="noStrike" kern="1200" dirty="0">
                          <a:solidFill>
                            <a:srgbClr val="000000"/>
                          </a:solidFill>
                          <a:effectLst/>
                          <a:latin typeface="Times New Roman" panose="02020603050405020304" pitchFamily="18" charset="0"/>
                          <a:ea typeface="+mn-ea"/>
                          <a:cs typeface="+mn-cs"/>
                        </a:rPr>
                        <a:t>Model</a:t>
                      </a:r>
                      <a:endParaRPr 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800" b="0" i="0" u="none" strike="noStrike" kern="1200" dirty="0">
                          <a:solidFill>
                            <a:srgbClr val="000000"/>
                          </a:solidFill>
                          <a:effectLst/>
                          <a:latin typeface="Times New Roman" panose="02020603050405020304" pitchFamily="18" charset="0"/>
                          <a:ea typeface="+mn-ea"/>
                          <a:cs typeface="+mn-cs"/>
                        </a:rPr>
                        <a:t>Parameters</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800" b="0" i="0" u="none" strike="noStrike" kern="1200" dirty="0">
                          <a:solidFill>
                            <a:srgbClr val="000000"/>
                          </a:solidFill>
                          <a:effectLst/>
                          <a:latin typeface="Times New Roman" panose="02020603050405020304" pitchFamily="18" charset="0"/>
                          <a:ea typeface="+mn-ea"/>
                          <a:cs typeface="+mn-cs"/>
                        </a:rPr>
                        <a:t>GLM</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800" b="0" i="0" u="none" strike="noStrike" dirty="0">
                          <a:solidFill>
                            <a:srgbClr val="000000"/>
                          </a:solidFill>
                          <a:effectLst/>
                          <a:latin typeface="Times New Roman" panose="02020603050405020304" pitchFamily="18" charset="0"/>
                        </a:rPr>
                        <a:t>DIC</a:t>
                      </a:r>
                      <a:endParaRPr lang="en-US" sz="1800" dirty="0">
                        <a:effectLst/>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7773595"/>
                  </a:ext>
                </a:extLst>
              </a:tr>
              <a:tr h="433543">
                <a:tc>
                  <a:txBody>
                    <a:bodyPr/>
                    <a:lstStyle/>
                    <a:p>
                      <a:pPr algn="ctr" rtl="0" fontAlgn="t">
                        <a:spcBef>
                          <a:spcPts val="0"/>
                        </a:spcBef>
                        <a:spcAft>
                          <a:spcPts val="0"/>
                        </a:spcAft>
                      </a:pPr>
                      <a:r>
                        <a:rPr lang="en-US" altLang="zh-CN" sz="1800" b="0" i="0" u="none" strike="noStrike" dirty="0">
                          <a:solidFill>
                            <a:srgbClr val="000000"/>
                          </a:solidFill>
                          <a:effectLst/>
                          <a:latin typeface="Times New Roman" panose="02020603050405020304" pitchFamily="18" charset="0"/>
                        </a:rPr>
                        <a:t>M1</a:t>
                      </a:r>
                      <a:endParaRPr lang="en-US" sz="1800" dirty="0">
                        <a:effectLst/>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800" b="0" i="0" u="none" strike="noStrike" kern="1200" dirty="0" err="1">
                          <a:solidFill>
                            <a:srgbClr val="000000"/>
                          </a:solidFill>
                          <a:effectLst/>
                          <a:latin typeface="Times New Roman" panose="02020603050405020304" pitchFamily="18" charset="0"/>
                          <a:ea typeface="+mn-ea"/>
                          <a:cs typeface="+mn-cs"/>
                        </a:rPr>
                        <a:t>HDDMRegressor</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1" u="none" strike="noStrike" kern="1200" dirty="0">
                          <a:solidFill>
                            <a:srgbClr val="000000"/>
                          </a:solidFill>
                          <a:effectLst/>
                          <a:latin typeface="Times New Roman" panose="02020603050405020304" pitchFamily="18" charset="0"/>
                          <a:ea typeface="+mn-ea"/>
                          <a:cs typeface="+mn-cs"/>
                        </a:rPr>
                        <a:t>v, z</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800" b="0" i="0" u="none" strike="noStrike" kern="1200" dirty="0">
                          <a:solidFill>
                            <a:srgbClr val="000000"/>
                          </a:solidFill>
                          <a:effectLst/>
                          <a:latin typeface="Times New Roman" panose="02020603050405020304" pitchFamily="18" charset="0"/>
                          <a:ea typeface="+mn-ea"/>
                          <a:cs typeface="+mn-cs"/>
                        </a:rPr>
                        <a:t>“</a:t>
                      </a:r>
                      <a:r>
                        <a:rPr lang="en-US" altLang="zh-CN" sz="1800" b="0" i="1" u="none" strike="noStrike" kern="1200" dirty="0">
                          <a:solidFill>
                            <a:srgbClr val="000000"/>
                          </a:solidFill>
                          <a:effectLst/>
                          <a:latin typeface="Times New Roman" panose="02020603050405020304" pitchFamily="18" charset="0"/>
                          <a:ea typeface="+mn-ea"/>
                          <a:cs typeface="+mn-cs"/>
                        </a:rPr>
                        <a:t>v</a:t>
                      </a:r>
                      <a:r>
                        <a:rPr lang="en-US" altLang="zh-CN" sz="1800" b="0" i="0" u="none" strike="noStrike" kern="1200" dirty="0">
                          <a:solidFill>
                            <a:srgbClr val="000000"/>
                          </a:solidFill>
                          <a:effectLst/>
                          <a:latin typeface="Times New Roman" panose="02020603050405020304" pitchFamily="18" charset="0"/>
                          <a:ea typeface="+mn-ea"/>
                          <a:cs typeface="+mn-cs"/>
                        </a:rPr>
                        <a:t> ~ coherence”</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800" b="0" i="0" u="none" strike="noStrike" dirty="0">
                          <a:solidFill>
                            <a:srgbClr val="000000"/>
                          </a:solidFill>
                          <a:effectLst/>
                          <a:latin typeface="Times New Roman" panose="02020603050405020304" pitchFamily="18" charset="0"/>
                        </a:rPr>
                        <a:t>1806.241</a:t>
                      </a:r>
                      <a:endParaRPr lang="zh-CN" altLang="en-US" sz="1800" dirty="0">
                        <a:effectLst/>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9486581"/>
                  </a:ext>
                </a:extLst>
              </a:tr>
              <a:tr h="433543">
                <a:tc>
                  <a:txBody>
                    <a:bodyPr/>
                    <a:lstStyle/>
                    <a:p>
                      <a:pPr algn="ctr" rtl="0" fontAlgn="t">
                        <a:spcBef>
                          <a:spcPts val="0"/>
                        </a:spcBef>
                        <a:spcAft>
                          <a:spcPts val="0"/>
                        </a:spcAft>
                      </a:pPr>
                      <a:r>
                        <a:rPr lang="en-US" altLang="zh-CN" sz="1800" b="0" i="0" u="none" strike="noStrike" dirty="0">
                          <a:solidFill>
                            <a:srgbClr val="000000"/>
                          </a:solidFill>
                          <a:effectLst/>
                          <a:latin typeface="Times New Roman" panose="02020603050405020304" pitchFamily="18" charset="0"/>
                        </a:rPr>
                        <a:t>M2</a:t>
                      </a:r>
                      <a:endParaRPr lang="en-US" sz="1800" dirty="0">
                        <a:effectLst/>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err="1">
                          <a:solidFill>
                            <a:srgbClr val="000000"/>
                          </a:solidFill>
                          <a:effectLst/>
                          <a:latin typeface="Times New Roman" panose="02020603050405020304" pitchFamily="18" charset="0"/>
                          <a:ea typeface="+mn-ea"/>
                          <a:cs typeface="+mn-cs"/>
                        </a:rPr>
                        <a:t>HDDMRegressor</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1" u="none" strike="noStrike" kern="1200" dirty="0">
                          <a:solidFill>
                            <a:srgbClr val="000000"/>
                          </a:solidFill>
                          <a:effectLst/>
                          <a:latin typeface="Times New Roman" panose="02020603050405020304" pitchFamily="18" charset="0"/>
                          <a:ea typeface="+mn-ea"/>
                          <a:cs typeface="+mn-cs"/>
                        </a:rPr>
                        <a:t>v, z</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a:solidFill>
                            <a:srgbClr val="000000"/>
                          </a:solidFill>
                          <a:effectLst/>
                          <a:latin typeface="Times New Roman" panose="02020603050405020304" pitchFamily="18" charset="0"/>
                          <a:ea typeface="+mn-ea"/>
                          <a:cs typeface="+mn-cs"/>
                        </a:rPr>
                        <a:t>“</a:t>
                      </a:r>
                      <a:r>
                        <a:rPr lang="en-US" altLang="zh-CN" sz="1800" b="0" i="1" u="none" strike="noStrike" kern="1200" dirty="0">
                          <a:solidFill>
                            <a:srgbClr val="000000"/>
                          </a:solidFill>
                          <a:effectLst/>
                          <a:latin typeface="Times New Roman" panose="02020603050405020304" pitchFamily="18" charset="0"/>
                          <a:ea typeface="+mn-ea"/>
                          <a:cs typeface="+mn-cs"/>
                        </a:rPr>
                        <a:t>v</a:t>
                      </a:r>
                      <a:r>
                        <a:rPr lang="en-US" altLang="zh-CN" sz="1800" b="0" i="0" u="none" strike="noStrike" kern="1200" dirty="0">
                          <a:solidFill>
                            <a:srgbClr val="000000"/>
                          </a:solidFill>
                          <a:effectLst/>
                          <a:latin typeface="Times New Roman" panose="02020603050405020304" pitchFamily="18" charset="0"/>
                          <a:ea typeface="+mn-ea"/>
                          <a:cs typeface="+mn-cs"/>
                        </a:rPr>
                        <a:t> ~ coherence”, “</a:t>
                      </a:r>
                      <a:r>
                        <a:rPr lang="en-US" altLang="zh-CN" sz="1800" b="0" i="1" u="none" strike="noStrike" kern="1200" dirty="0">
                          <a:solidFill>
                            <a:srgbClr val="000000"/>
                          </a:solidFill>
                          <a:effectLst/>
                          <a:latin typeface="Times New Roman" panose="02020603050405020304" pitchFamily="18" charset="0"/>
                          <a:ea typeface="+mn-ea"/>
                          <a:cs typeface="+mn-cs"/>
                        </a:rPr>
                        <a:t>z</a:t>
                      </a:r>
                      <a:r>
                        <a:rPr lang="en-US" altLang="zh-CN" sz="1800" b="0" i="0" u="none" strike="noStrike" kern="1200" dirty="0">
                          <a:solidFill>
                            <a:srgbClr val="000000"/>
                          </a:solidFill>
                          <a:effectLst/>
                          <a:latin typeface="Times New Roman" panose="02020603050405020304" pitchFamily="18" charset="0"/>
                          <a:ea typeface="+mn-ea"/>
                          <a:cs typeface="+mn-cs"/>
                        </a:rPr>
                        <a:t> ~ attention”</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a:solidFill>
                            <a:srgbClr val="000000"/>
                          </a:solidFill>
                          <a:effectLst/>
                          <a:latin typeface="Times New Roman" panose="02020603050405020304" pitchFamily="18" charset="0"/>
                          <a:ea typeface="+mn-ea"/>
                          <a:cs typeface="+mn-cs"/>
                        </a:rPr>
                        <a:t>1805.061</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805345"/>
                  </a:ext>
                </a:extLst>
              </a:tr>
              <a:tr h="433543">
                <a:tc>
                  <a:txBody>
                    <a:bodyPr/>
                    <a:lstStyle/>
                    <a:p>
                      <a:pPr algn="ctr" rtl="0" fontAlgn="t">
                        <a:spcBef>
                          <a:spcPts val="0"/>
                        </a:spcBef>
                        <a:spcAft>
                          <a:spcPts val="0"/>
                        </a:spcAft>
                      </a:pPr>
                      <a:r>
                        <a:rPr lang="en-US" altLang="zh-CN" sz="1800" b="0" i="0" u="none" strike="noStrike" kern="1200" dirty="0">
                          <a:solidFill>
                            <a:srgbClr val="000000"/>
                          </a:solidFill>
                          <a:effectLst/>
                          <a:latin typeface="Times New Roman" panose="02020603050405020304" pitchFamily="18" charset="0"/>
                          <a:ea typeface="+mn-ea"/>
                          <a:cs typeface="+mn-cs"/>
                        </a:rPr>
                        <a:t>M3</a:t>
                      </a:r>
                      <a:endParaRPr 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err="1">
                          <a:solidFill>
                            <a:srgbClr val="000000"/>
                          </a:solidFill>
                          <a:effectLst/>
                          <a:latin typeface="Times New Roman" panose="02020603050405020304" pitchFamily="18" charset="0"/>
                          <a:ea typeface="+mn-ea"/>
                          <a:cs typeface="+mn-cs"/>
                        </a:rPr>
                        <a:t>HDDMRegressor</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1" u="none" strike="noStrike" kern="1200" dirty="0">
                          <a:solidFill>
                            <a:srgbClr val="000000"/>
                          </a:solidFill>
                          <a:effectLst/>
                          <a:latin typeface="Times New Roman" panose="02020603050405020304" pitchFamily="18" charset="0"/>
                          <a:ea typeface="+mn-ea"/>
                          <a:cs typeface="+mn-cs"/>
                        </a:rPr>
                        <a:t>v, z, t</a:t>
                      </a: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a:solidFill>
                            <a:srgbClr val="000000"/>
                          </a:solidFill>
                          <a:effectLst/>
                          <a:latin typeface="Times New Roman" panose="02020603050405020304" pitchFamily="18" charset="0"/>
                          <a:ea typeface="+mn-ea"/>
                          <a:cs typeface="+mn-cs"/>
                        </a:rPr>
                        <a:t>“</a:t>
                      </a:r>
                      <a:r>
                        <a:rPr lang="en-US" altLang="zh-CN" sz="1800" b="0" i="1" u="none" strike="noStrike" kern="1200" dirty="0">
                          <a:solidFill>
                            <a:srgbClr val="000000"/>
                          </a:solidFill>
                          <a:effectLst/>
                          <a:latin typeface="Times New Roman" panose="02020603050405020304" pitchFamily="18" charset="0"/>
                          <a:ea typeface="+mn-ea"/>
                          <a:cs typeface="+mn-cs"/>
                        </a:rPr>
                        <a:t>v</a:t>
                      </a:r>
                      <a:r>
                        <a:rPr lang="en-US" altLang="zh-CN" sz="1800" b="0" i="0" u="none" strike="noStrike" kern="1200" dirty="0">
                          <a:solidFill>
                            <a:srgbClr val="000000"/>
                          </a:solidFill>
                          <a:effectLst/>
                          <a:latin typeface="Times New Roman" panose="02020603050405020304" pitchFamily="18" charset="0"/>
                          <a:ea typeface="+mn-ea"/>
                          <a:cs typeface="+mn-cs"/>
                        </a:rPr>
                        <a:t> ~ coherence”, “</a:t>
                      </a:r>
                      <a:r>
                        <a:rPr lang="en-US" altLang="zh-CN" sz="1800" b="0" i="1" u="none" strike="noStrike" kern="1200" dirty="0">
                          <a:solidFill>
                            <a:srgbClr val="000000"/>
                          </a:solidFill>
                          <a:effectLst/>
                          <a:latin typeface="Times New Roman" panose="02020603050405020304" pitchFamily="18" charset="0"/>
                          <a:ea typeface="+mn-ea"/>
                          <a:cs typeface="+mn-cs"/>
                        </a:rPr>
                        <a:t>t</a:t>
                      </a:r>
                      <a:r>
                        <a:rPr lang="en-US" altLang="zh-CN" sz="1800" b="0" i="0" u="none" strike="noStrike" kern="1200" dirty="0">
                          <a:solidFill>
                            <a:srgbClr val="000000"/>
                          </a:solidFill>
                          <a:effectLst/>
                          <a:latin typeface="Times New Roman" panose="02020603050405020304" pitchFamily="18" charset="0"/>
                          <a:ea typeface="+mn-ea"/>
                          <a:cs typeface="+mn-cs"/>
                        </a:rPr>
                        <a:t> ~ attention”</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800" b="0" i="0" u="none" strike="noStrike" kern="1200" dirty="0">
                          <a:solidFill>
                            <a:srgbClr val="000000"/>
                          </a:solidFill>
                          <a:effectLst/>
                          <a:latin typeface="Times New Roman" panose="02020603050405020304" pitchFamily="18" charset="0"/>
                          <a:ea typeface="+mn-ea"/>
                          <a:cs typeface="+mn-cs"/>
                        </a:rPr>
                        <a:t>1665.977</a:t>
                      </a:r>
                      <a:endParaRPr lang="zh-CN" altLang="en-US" sz="18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812017"/>
                  </a:ext>
                </a:extLst>
              </a:tr>
            </a:tbl>
          </a:graphicData>
        </a:graphic>
      </p:graphicFrame>
      <p:sp>
        <p:nvSpPr>
          <p:cNvPr id="2" name="标题 1">
            <a:extLst>
              <a:ext uri="{FF2B5EF4-FFF2-40B4-BE49-F238E27FC236}">
                <a16:creationId xmlns:a16="http://schemas.microsoft.com/office/drawing/2014/main" id="{B0BC3715-0D60-818D-7454-CEC8FFAC7BC6}"/>
              </a:ext>
            </a:extLst>
          </p:cNvPr>
          <p:cNvSpPr>
            <a:spLocks noGrp="1"/>
          </p:cNvSpPr>
          <p:nvPr>
            <p:ph type="title"/>
          </p:nvPr>
        </p:nvSpPr>
        <p:spPr>
          <a:xfrm>
            <a:off x="838200" y="365125"/>
            <a:ext cx="10515600" cy="1325563"/>
          </a:xfrm>
        </p:spPr>
        <p:txBody>
          <a:bodyPr/>
          <a:lstStyle/>
          <a:p>
            <a:r>
              <a:rPr lang="zh-CN" altLang="en-US" dirty="0">
                <a:latin typeface="华文楷体" panose="02010600040101010101" pitchFamily="2" charset="-122"/>
                <a:ea typeface="华文楷体" panose="02010600040101010101" pitchFamily="2" charset="-122"/>
              </a:rPr>
              <a:t>行为建模结果</a:t>
            </a:r>
          </a:p>
        </p:txBody>
      </p:sp>
      <p:sp>
        <p:nvSpPr>
          <p:cNvPr id="3" name="灯片编号占位符 2">
            <a:extLst>
              <a:ext uri="{FF2B5EF4-FFF2-40B4-BE49-F238E27FC236}">
                <a16:creationId xmlns:a16="http://schemas.microsoft.com/office/drawing/2014/main" id="{6215356F-F042-5DEE-0F1C-777D9B03F0E4}"/>
              </a:ext>
            </a:extLst>
          </p:cNvPr>
          <p:cNvSpPr>
            <a:spLocks noGrp="1"/>
          </p:cNvSpPr>
          <p:nvPr>
            <p:ph type="sldNum" sz="quarter" idx="12"/>
          </p:nvPr>
        </p:nvSpPr>
        <p:spPr/>
        <p:txBody>
          <a:bodyPr/>
          <a:lstStyle/>
          <a:p>
            <a:fld id="{486AE13E-E954-46CB-AE43-99BC7F66DF42}" type="slidenum">
              <a:rPr lang="zh-CN" altLang="en-US" smtClean="0"/>
              <a:t>27</a:t>
            </a:fld>
            <a:endParaRPr lang="zh-CN" altLang="en-US"/>
          </a:p>
        </p:txBody>
      </p:sp>
    </p:spTree>
    <p:extLst>
      <p:ext uri="{BB962C8B-B14F-4D97-AF65-F5344CB8AC3E}">
        <p14:creationId xmlns:p14="http://schemas.microsoft.com/office/powerpoint/2010/main" val="256946935"/>
      </p:ext>
    </p:extLst>
  </p:cSld>
  <p:clrMapOvr>
    <a:masterClrMapping/>
  </p:clrMapOvr>
  <mc:AlternateContent xmlns:mc="http://schemas.openxmlformats.org/markup-compatibility/2006" xmlns:p14="http://schemas.microsoft.com/office/powerpoint/2010/main">
    <mc:Choice Requires="p14">
      <p:transition spd="slow" p14:dur="2000" advTm="53741"/>
    </mc:Choice>
    <mc:Fallback xmlns="">
      <p:transition spd="slow" advTm="5374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E2125D5-5B0A-8869-4291-5325F6A1872B}"/>
              </a:ext>
            </a:extLst>
          </p:cNvPr>
          <p:cNvGraphicFramePr>
            <a:graphicFrameLocks noGrp="1"/>
          </p:cNvGraphicFramePr>
          <p:nvPr>
            <p:ph idx="1"/>
            <p:extLst>
              <p:ext uri="{D42A27DB-BD31-4B8C-83A1-F6EECF244321}">
                <p14:modId xmlns:p14="http://schemas.microsoft.com/office/powerpoint/2010/main" val="4087012153"/>
              </p:ext>
            </p:extLst>
          </p:nvPr>
        </p:nvGraphicFramePr>
        <p:xfrm>
          <a:off x="189930" y="2098580"/>
          <a:ext cx="11812140" cy="3439999"/>
        </p:xfrm>
        <a:graphic>
          <a:graphicData uri="http://schemas.openxmlformats.org/drawingml/2006/table">
            <a:tbl>
              <a:tblPr/>
              <a:tblGrid>
                <a:gridCol w="1173707">
                  <a:extLst>
                    <a:ext uri="{9D8B030D-6E8A-4147-A177-3AD203B41FA5}">
                      <a16:colId xmlns:a16="http://schemas.microsoft.com/office/drawing/2014/main" val="13302762"/>
                    </a:ext>
                  </a:extLst>
                </a:gridCol>
                <a:gridCol w="1815153">
                  <a:extLst>
                    <a:ext uri="{9D8B030D-6E8A-4147-A177-3AD203B41FA5}">
                      <a16:colId xmlns:a16="http://schemas.microsoft.com/office/drawing/2014/main" val="1854885866"/>
                    </a:ext>
                  </a:extLst>
                </a:gridCol>
                <a:gridCol w="1849271">
                  <a:extLst>
                    <a:ext uri="{9D8B030D-6E8A-4147-A177-3AD203B41FA5}">
                      <a16:colId xmlns:a16="http://schemas.microsoft.com/office/drawing/2014/main" val="31559153"/>
                    </a:ext>
                  </a:extLst>
                </a:gridCol>
                <a:gridCol w="3036629">
                  <a:extLst>
                    <a:ext uri="{9D8B030D-6E8A-4147-A177-3AD203B41FA5}">
                      <a16:colId xmlns:a16="http://schemas.microsoft.com/office/drawing/2014/main" val="2496955208"/>
                    </a:ext>
                  </a:extLst>
                </a:gridCol>
                <a:gridCol w="1968690">
                  <a:extLst>
                    <a:ext uri="{9D8B030D-6E8A-4147-A177-3AD203B41FA5}">
                      <a16:colId xmlns:a16="http://schemas.microsoft.com/office/drawing/2014/main" val="18876437"/>
                    </a:ext>
                  </a:extLst>
                </a:gridCol>
                <a:gridCol w="1968690">
                  <a:extLst>
                    <a:ext uri="{9D8B030D-6E8A-4147-A177-3AD203B41FA5}">
                      <a16:colId xmlns:a16="http://schemas.microsoft.com/office/drawing/2014/main" val="1611413451"/>
                    </a:ext>
                  </a:extLst>
                </a:gridCol>
              </a:tblGrid>
              <a:tr h="433543">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Model</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kern="1200" dirty="0">
                          <a:solidFill>
                            <a:srgbClr val="000000"/>
                          </a:solidFill>
                          <a:effectLst/>
                          <a:latin typeface="Times New Roman" panose="02020603050405020304" pitchFamily="18" charset="0"/>
                          <a:ea typeface="+mn-ea"/>
                          <a:cs typeface="+mn-cs"/>
                        </a:rPr>
                        <a:t>Feature</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kern="1200" dirty="0">
                          <a:solidFill>
                            <a:srgbClr val="000000"/>
                          </a:solidFill>
                          <a:effectLst/>
                          <a:latin typeface="Times New Roman" panose="02020603050405020304" pitchFamily="18" charset="0"/>
                          <a:ea typeface="+mn-ea"/>
                          <a:cs typeface="+mn-cs"/>
                        </a:rPr>
                        <a:t>Parameters</a:t>
                      </a:r>
                      <a:endParaRPr 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kern="1200" dirty="0">
                          <a:solidFill>
                            <a:srgbClr val="000000"/>
                          </a:solidFill>
                          <a:effectLst/>
                          <a:latin typeface="Times New Roman" panose="02020603050405020304" pitchFamily="18" charset="0"/>
                          <a:ea typeface="+mn-ea"/>
                          <a:cs typeface="+mn-cs"/>
                        </a:rPr>
                        <a:t>GLM</a:t>
                      </a: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Variance Level</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DIC</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5832535"/>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M4</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slope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1" u="none" strike="noStrike" kern="1200" dirty="0">
                          <a:solidFill>
                            <a:srgbClr val="000000"/>
                          </a:solidFill>
                          <a:effectLst/>
                          <a:latin typeface="Times New Roman" panose="02020603050405020304" pitchFamily="18" charset="0"/>
                          <a:ea typeface="+mn-ea"/>
                          <a:cs typeface="+mn-cs"/>
                        </a:rPr>
                        <a:t>v, z, a, t</a:t>
                      </a: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slope”,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“z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across-trial</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a:solidFill>
                            <a:srgbClr val="000000"/>
                          </a:solidFill>
                          <a:effectLst/>
                          <a:latin typeface="Times New Roman" panose="02020603050405020304" pitchFamily="18" charset="0"/>
                        </a:rPr>
                        <a:t>-18948.424294</a:t>
                      </a:r>
                      <a:endParaRPr lang="zh-CN" alt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238598"/>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M5</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amplitude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1" u="none" strike="noStrike" kern="1200" dirty="0">
                          <a:solidFill>
                            <a:srgbClr val="000000"/>
                          </a:solidFill>
                          <a:effectLst/>
                          <a:latin typeface="Times New Roman" panose="02020603050405020304" pitchFamily="18" charset="0"/>
                          <a:ea typeface="+mn-ea"/>
                          <a:cs typeface="+mn-cs"/>
                        </a:rPr>
                        <a:t>v, z, a, t</a:t>
                      </a:r>
                      <a:endParaRPr lang="en-US" sz="1400" b="0" i="1"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amplitude”,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z</a:t>
                      </a:r>
                      <a:r>
                        <a:rPr lang="en-US" altLang="zh-CN" sz="1400" b="0" i="0" u="none" strike="noStrike" kern="1200" dirty="0">
                          <a:solidFill>
                            <a:srgbClr val="000000"/>
                          </a:solidFill>
                          <a:effectLst/>
                          <a:latin typeface="Times New Roman" panose="02020603050405020304" pitchFamily="18" charset="0"/>
                          <a:ea typeface="+mn-ea"/>
                          <a:cs typeface="+mn-cs"/>
                        </a:rPr>
                        <a:t>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across-trial</a:t>
                      </a:r>
                      <a:endParaRPr 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a:solidFill>
                            <a:srgbClr val="000000"/>
                          </a:solidFill>
                          <a:effectLst/>
                          <a:latin typeface="Times New Roman" panose="02020603050405020304" pitchFamily="18" charset="0"/>
                        </a:rPr>
                        <a:t>-19034.996448</a:t>
                      </a:r>
                      <a:endParaRPr lang="zh-CN" alt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299928"/>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M6</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peak</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1" u="none" strike="noStrike" kern="1200" dirty="0">
                          <a:solidFill>
                            <a:srgbClr val="000000"/>
                          </a:solidFill>
                          <a:effectLst/>
                          <a:latin typeface="Times New Roman" panose="02020603050405020304" pitchFamily="18" charset="0"/>
                          <a:ea typeface="+mn-ea"/>
                          <a:cs typeface="+mn-cs"/>
                        </a:rPr>
                        <a:t>v, z, a, t</a:t>
                      </a:r>
                      <a:endParaRPr lang="en-US" sz="1400" b="0" i="1"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peak”,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“z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across-trial</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a:solidFill>
                            <a:srgbClr val="000000"/>
                          </a:solidFill>
                          <a:effectLst/>
                          <a:latin typeface="Times New Roman" panose="02020603050405020304" pitchFamily="18" charset="0"/>
                        </a:rPr>
                        <a:t>-19065.936455</a:t>
                      </a:r>
                      <a:endParaRPr lang="zh-CN" alt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1725277"/>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M7</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slope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1" u="none" strike="noStrike" kern="1200" dirty="0">
                          <a:solidFill>
                            <a:srgbClr val="000000"/>
                          </a:solidFill>
                          <a:effectLst/>
                          <a:latin typeface="Times New Roman" panose="02020603050405020304" pitchFamily="18" charset="0"/>
                          <a:ea typeface="+mn-ea"/>
                          <a:cs typeface="+mn-cs"/>
                        </a:rPr>
                        <a:t>v, z, a, t, </a:t>
                      </a:r>
                      <a:r>
                        <a:rPr lang="en-US" sz="1400" b="0" i="1" u="none" strike="noStrike" kern="1200" dirty="0" err="1">
                          <a:solidFill>
                            <a:srgbClr val="000000"/>
                          </a:solidFill>
                          <a:effectLst/>
                          <a:latin typeface="Times New Roman" panose="02020603050405020304" pitchFamily="18" charset="0"/>
                          <a:ea typeface="+mn-ea"/>
                          <a:cs typeface="+mn-cs"/>
                        </a:rPr>
                        <a:t>sv</a:t>
                      </a:r>
                      <a:r>
                        <a:rPr lang="en-US" sz="1400" b="0" i="1" u="none" strike="noStrike" kern="1200" dirty="0">
                          <a:solidFill>
                            <a:srgbClr val="000000"/>
                          </a:solidFill>
                          <a:effectLst/>
                          <a:latin typeface="Times New Roman" panose="02020603050405020304" pitchFamily="18" charset="0"/>
                          <a:ea typeface="+mn-ea"/>
                          <a:cs typeface="+mn-cs"/>
                        </a:rPr>
                        <a:t>, </a:t>
                      </a:r>
                      <a:r>
                        <a:rPr lang="en-US" sz="1400" b="0" i="1" u="none" strike="noStrike" kern="1200" dirty="0" err="1">
                          <a:solidFill>
                            <a:srgbClr val="000000"/>
                          </a:solidFill>
                          <a:effectLst/>
                          <a:latin typeface="Times New Roman" panose="02020603050405020304" pitchFamily="18" charset="0"/>
                          <a:ea typeface="+mn-ea"/>
                          <a:cs typeface="+mn-cs"/>
                        </a:rPr>
                        <a:t>sz</a:t>
                      </a:r>
                      <a:r>
                        <a:rPr lang="en-US" sz="1400" b="0" i="1" u="none" strike="noStrike" kern="1200" dirty="0">
                          <a:solidFill>
                            <a:srgbClr val="000000"/>
                          </a:solidFill>
                          <a:effectLst/>
                          <a:latin typeface="Times New Roman" panose="02020603050405020304" pitchFamily="18" charset="0"/>
                          <a:ea typeface="+mn-ea"/>
                          <a:cs typeface="+mn-cs"/>
                        </a:rPr>
                        <a:t>, </a:t>
                      </a:r>
                      <a:r>
                        <a:rPr lang="en-US" sz="1400" b="0" i="1" u="none" strike="noStrike" kern="1200" dirty="0" err="1">
                          <a:solidFill>
                            <a:srgbClr val="000000"/>
                          </a:solidFill>
                          <a:effectLst/>
                          <a:latin typeface="Times New Roman" panose="02020603050405020304" pitchFamily="18" charset="0"/>
                          <a:ea typeface="+mn-ea"/>
                          <a:cs typeface="+mn-cs"/>
                        </a:rPr>
                        <a:t>st</a:t>
                      </a:r>
                      <a:endParaRPr lang="en-US" sz="1400" b="0" i="1"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slope”,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z</a:t>
                      </a:r>
                      <a:r>
                        <a:rPr lang="en-US" altLang="zh-CN" sz="1400" b="0" i="0" u="none" strike="noStrike" kern="1200" dirty="0">
                          <a:solidFill>
                            <a:srgbClr val="000000"/>
                          </a:solidFill>
                          <a:effectLst/>
                          <a:latin typeface="Times New Roman" panose="02020603050405020304" pitchFamily="18" charset="0"/>
                          <a:ea typeface="+mn-ea"/>
                          <a:cs typeface="+mn-cs"/>
                        </a:rPr>
                        <a:t>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across-subject </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a:solidFill>
                            <a:srgbClr val="000000"/>
                          </a:solidFill>
                          <a:effectLst/>
                          <a:latin typeface="Times New Roman" panose="02020603050405020304" pitchFamily="18" charset="0"/>
                        </a:rPr>
                        <a:t>-27101.714174</a:t>
                      </a:r>
                      <a:endParaRPr lang="zh-CN" alt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0747675"/>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M8</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amplitude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1" u="none" strike="noStrike" kern="1200" dirty="0">
                          <a:solidFill>
                            <a:srgbClr val="000000"/>
                          </a:solidFill>
                          <a:effectLst/>
                          <a:latin typeface="Times New Roman" panose="02020603050405020304" pitchFamily="18" charset="0"/>
                          <a:ea typeface="+mn-ea"/>
                          <a:cs typeface="+mn-cs"/>
                        </a:rPr>
                        <a:t>v, z, a, t, </a:t>
                      </a:r>
                      <a:r>
                        <a:rPr lang="en-US" altLang="zh-CN" sz="1400" b="0" i="1" u="none" strike="noStrike" kern="1200" dirty="0" err="1">
                          <a:solidFill>
                            <a:srgbClr val="000000"/>
                          </a:solidFill>
                          <a:effectLst/>
                          <a:latin typeface="Times New Roman" panose="02020603050405020304" pitchFamily="18" charset="0"/>
                          <a:ea typeface="+mn-ea"/>
                          <a:cs typeface="+mn-cs"/>
                        </a:rPr>
                        <a:t>sv</a:t>
                      </a:r>
                      <a:r>
                        <a:rPr lang="en-US" altLang="zh-CN" sz="1400" b="0" i="1" u="none" strike="noStrike" kern="1200" dirty="0">
                          <a:solidFill>
                            <a:srgbClr val="000000"/>
                          </a:solidFill>
                          <a:effectLst/>
                          <a:latin typeface="Times New Roman" panose="02020603050405020304" pitchFamily="18" charset="0"/>
                          <a:ea typeface="+mn-ea"/>
                          <a:cs typeface="+mn-cs"/>
                        </a:rPr>
                        <a:t>, </a:t>
                      </a:r>
                      <a:r>
                        <a:rPr lang="en-US" altLang="zh-CN" sz="1400" b="0" i="1" u="none" strike="noStrike" kern="1200" dirty="0" err="1">
                          <a:solidFill>
                            <a:srgbClr val="000000"/>
                          </a:solidFill>
                          <a:effectLst/>
                          <a:latin typeface="Times New Roman" panose="02020603050405020304" pitchFamily="18" charset="0"/>
                          <a:ea typeface="+mn-ea"/>
                          <a:cs typeface="+mn-cs"/>
                        </a:rPr>
                        <a:t>sz</a:t>
                      </a:r>
                      <a:r>
                        <a:rPr lang="en-US" altLang="zh-CN" sz="1400" b="0" i="1" u="none" strike="noStrike" kern="1200" dirty="0">
                          <a:solidFill>
                            <a:srgbClr val="000000"/>
                          </a:solidFill>
                          <a:effectLst/>
                          <a:latin typeface="Times New Roman" panose="02020603050405020304" pitchFamily="18" charset="0"/>
                          <a:ea typeface="+mn-ea"/>
                          <a:cs typeface="+mn-cs"/>
                        </a:rPr>
                        <a:t>, </a:t>
                      </a:r>
                      <a:r>
                        <a:rPr lang="en-US" altLang="zh-CN" sz="1400" b="0" i="1" u="none" strike="noStrike" kern="1200" dirty="0" err="1">
                          <a:solidFill>
                            <a:srgbClr val="000000"/>
                          </a:solidFill>
                          <a:effectLst/>
                          <a:latin typeface="Times New Roman" panose="02020603050405020304" pitchFamily="18" charset="0"/>
                          <a:ea typeface="+mn-ea"/>
                          <a:cs typeface="+mn-cs"/>
                        </a:rPr>
                        <a:t>st</a:t>
                      </a:r>
                      <a:endParaRPr lang="en-US" altLang="zh-CN" sz="1400" b="0" i="1" u="none" strike="noStrike" kern="1200" dirty="0">
                        <a:solidFill>
                          <a:srgbClr val="000000"/>
                        </a:solidFill>
                        <a:effectLst/>
                        <a:latin typeface="Times New Roman" panose="02020603050405020304" pitchFamily="18" charset="0"/>
                        <a:ea typeface="+mn-ea"/>
                        <a:cs typeface="+mn-cs"/>
                      </a:endParaRPr>
                    </a:p>
                    <a:p>
                      <a:pPr algn="ctr" rtl="0" fontAlgn="t">
                        <a:spcBef>
                          <a:spcPts val="0"/>
                        </a:spcBef>
                        <a:spcAft>
                          <a:spcPts val="0"/>
                        </a:spcAft>
                      </a:pPr>
                      <a:endParaRPr lang="en-US" sz="1400" b="0" i="1"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amplitude”,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z</a:t>
                      </a:r>
                      <a:r>
                        <a:rPr lang="en-US" altLang="zh-CN" sz="1400" b="0" i="0" u="none" strike="noStrike" kern="1200" dirty="0">
                          <a:solidFill>
                            <a:srgbClr val="000000"/>
                          </a:solidFill>
                          <a:effectLst/>
                          <a:latin typeface="Times New Roman" panose="02020603050405020304" pitchFamily="18" charset="0"/>
                          <a:ea typeface="+mn-ea"/>
                          <a:cs typeface="+mn-cs"/>
                        </a:rPr>
                        <a:t>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across-subject</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a:solidFill>
                            <a:srgbClr val="000000"/>
                          </a:solidFill>
                          <a:effectLst/>
                          <a:latin typeface="Times New Roman" panose="02020603050405020304" pitchFamily="18" charset="0"/>
                        </a:rPr>
                        <a:t>-19416.479680</a:t>
                      </a:r>
                      <a:endParaRPr lang="zh-CN" altLang="en-US" sz="280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897812"/>
                  </a:ext>
                </a:extLst>
              </a:tr>
              <a:tr h="433543">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M9</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peak</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1" u="none" strike="noStrike" kern="1200" dirty="0">
                          <a:solidFill>
                            <a:srgbClr val="000000"/>
                          </a:solidFill>
                          <a:effectLst/>
                          <a:latin typeface="Times New Roman" panose="02020603050405020304" pitchFamily="18" charset="0"/>
                          <a:ea typeface="+mn-ea"/>
                          <a:cs typeface="+mn-cs"/>
                        </a:rPr>
                        <a:t>v, z, a, t, </a:t>
                      </a:r>
                      <a:r>
                        <a:rPr lang="en-US" altLang="zh-CN" sz="1400" b="0" i="1" u="none" strike="noStrike" kern="1200" dirty="0" err="1">
                          <a:solidFill>
                            <a:srgbClr val="000000"/>
                          </a:solidFill>
                          <a:effectLst/>
                          <a:latin typeface="Times New Roman" panose="02020603050405020304" pitchFamily="18" charset="0"/>
                          <a:ea typeface="+mn-ea"/>
                          <a:cs typeface="+mn-cs"/>
                        </a:rPr>
                        <a:t>sv</a:t>
                      </a:r>
                      <a:r>
                        <a:rPr lang="en-US" altLang="zh-CN" sz="1400" b="0" i="1" u="none" strike="noStrike" kern="1200" dirty="0">
                          <a:solidFill>
                            <a:srgbClr val="000000"/>
                          </a:solidFill>
                          <a:effectLst/>
                          <a:latin typeface="Times New Roman" panose="02020603050405020304" pitchFamily="18" charset="0"/>
                          <a:ea typeface="+mn-ea"/>
                          <a:cs typeface="+mn-cs"/>
                        </a:rPr>
                        <a:t>, </a:t>
                      </a:r>
                      <a:r>
                        <a:rPr lang="en-US" altLang="zh-CN" sz="1400" b="0" i="1" u="none" strike="noStrike" kern="1200" dirty="0" err="1">
                          <a:solidFill>
                            <a:srgbClr val="000000"/>
                          </a:solidFill>
                          <a:effectLst/>
                          <a:latin typeface="Times New Roman" panose="02020603050405020304" pitchFamily="18" charset="0"/>
                          <a:ea typeface="+mn-ea"/>
                          <a:cs typeface="+mn-cs"/>
                        </a:rPr>
                        <a:t>sz</a:t>
                      </a:r>
                      <a:r>
                        <a:rPr lang="en-US" altLang="zh-CN" sz="1400" b="0" i="1" u="none" strike="noStrike" kern="1200" dirty="0">
                          <a:solidFill>
                            <a:srgbClr val="000000"/>
                          </a:solidFill>
                          <a:effectLst/>
                          <a:latin typeface="Times New Roman" panose="02020603050405020304" pitchFamily="18" charset="0"/>
                          <a:ea typeface="+mn-ea"/>
                          <a:cs typeface="+mn-cs"/>
                        </a:rPr>
                        <a:t>, </a:t>
                      </a:r>
                      <a:r>
                        <a:rPr lang="en-US" altLang="zh-CN" sz="1400" b="0" i="1" u="none" strike="noStrike" kern="1200" dirty="0" err="1">
                          <a:solidFill>
                            <a:srgbClr val="000000"/>
                          </a:solidFill>
                          <a:effectLst/>
                          <a:latin typeface="Times New Roman" panose="02020603050405020304" pitchFamily="18" charset="0"/>
                          <a:ea typeface="+mn-ea"/>
                          <a:cs typeface="+mn-cs"/>
                        </a:rPr>
                        <a:t>st</a:t>
                      </a:r>
                      <a:endParaRPr lang="en-US" altLang="zh-CN" sz="1400" b="0" i="1" u="none" strike="noStrike" kern="1200" dirty="0">
                        <a:solidFill>
                          <a:srgbClr val="000000"/>
                        </a:solidFill>
                        <a:effectLst/>
                        <a:latin typeface="Times New Roman" panose="02020603050405020304" pitchFamily="18" charset="0"/>
                        <a:ea typeface="+mn-ea"/>
                        <a:cs typeface="+mn-cs"/>
                      </a:endParaRPr>
                    </a:p>
                    <a:p>
                      <a:pPr algn="ctr" rtl="0" fontAlgn="t">
                        <a:spcBef>
                          <a:spcPts val="0"/>
                        </a:spcBef>
                        <a:spcAft>
                          <a:spcPts val="0"/>
                        </a:spcAft>
                      </a:pPr>
                      <a:endParaRPr lang="en-US" sz="1400" b="0" i="1"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v</a:t>
                      </a:r>
                      <a:r>
                        <a:rPr lang="en-US" altLang="zh-CN" sz="1400" b="0" i="0" u="none" strike="noStrike" kern="1200" dirty="0">
                          <a:solidFill>
                            <a:srgbClr val="000000"/>
                          </a:solidFill>
                          <a:effectLst/>
                          <a:latin typeface="Times New Roman" panose="02020603050405020304" pitchFamily="18" charset="0"/>
                          <a:ea typeface="+mn-ea"/>
                          <a:cs typeface="+mn-cs"/>
                        </a:rPr>
                        <a:t> ~ coherence: peak”, </a:t>
                      </a:r>
                    </a:p>
                    <a:p>
                      <a:pPr marL="0" marR="0" lvl="0" indent="0" algn="ctr" defTabSz="914400" rtl="0" eaLnBrk="1" fontAlgn="t"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Times New Roman" panose="02020603050405020304" pitchFamily="18" charset="0"/>
                          <a:ea typeface="+mn-ea"/>
                          <a:cs typeface="+mn-cs"/>
                        </a:rPr>
                        <a:t>“</a:t>
                      </a:r>
                      <a:r>
                        <a:rPr lang="en-US" altLang="zh-CN" sz="1400" b="0" i="1" u="none" strike="noStrike" kern="1200" dirty="0">
                          <a:solidFill>
                            <a:srgbClr val="000000"/>
                          </a:solidFill>
                          <a:effectLst/>
                          <a:latin typeface="Times New Roman" panose="02020603050405020304" pitchFamily="18" charset="0"/>
                          <a:ea typeface="+mn-ea"/>
                          <a:cs typeface="+mn-cs"/>
                        </a:rPr>
                        <a:t>z</a:t>
                      </a:r>
                      <a:r>
                        <a:rPr lang="en-US" altLang="zh-CN" sz="1400" b="0" i="0" u="none" strike="noStrike" kern="1200" dirty="0">
                          <a:solidFill>
                            <a:srgbClr val="000000"/>
                          </a:solidFill>
                          <a:effectLst/>
                          <a:latin typeface="Times New Roman" panose="02020603050405020304" pitchFamily="18" charset="0"/>
                          <a:ea typeface="+mn-ea"/>
                          <a:cs typeface="+mn-cs"/>
                        </a:rPr>
                        <a:t> ~ attention”</a:t>
                      </a:r>
                      <a:endParaRPr lang="zh-CN" altLang="en-US" sz="1400" b="0" i="0" u="none" strike="noStrike" kern="1200" dirty="0">
                        <a:solidFill>
                          <a:srgbClr val="000000"/>
                        </a:solidFill>
                        <a:effectLst/>
                        <a:latin typeface="Times New Roman" panose="02020603050405020304" pitchFamily="18" charset="0"/>
                        <a:ea typeface="+mn-ea"/>
                        <a:cs typeface="+mn-cs"/>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across-subject</a:t>
                      </a:r>
                      <a:endParaRPr 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-35379.867948</a:t>
                      </a:r>
                      <a:endParaRPr lang="zh-CN" altLang="en-US" sz="2800" dirty="0">
                        <a:effectLst/>
                      </a:endParaRPr>
                    </a:p>
                  </a:txBody>
                  <a:tcPr marL="37178" marR="37178" marT="37178" marB="371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170106"/>
                  </a:ext>
                </a:extLst>
              </a:tr>
            </a:tbl>
          </a:graphicData>
        </a:graphic>
      </p:graphicFrame>
      <p:sp>
        <p:nvSpPr>
          <p:cNvPr id="2" name="标题 1">
            <a:extLst>
              <a:ext uri="{FF2B5EF4-FFF2-40B4-BE49-F238E27FC236}">
                <a16:creationId xmlns:a16="http://schemas.microsoft.com/office/drawing/2014/main" id="{65DEB16A-466C-8C21-8DBB-97C977CBEFC5}"/>
              </a:ext>
            </a:extLst>
          </p:cNvPr>
          <p:cNvSpPr>
            <a:spLocks noGrp="1"/>
          </p:cNvSpPr>
          <p:nvPr>
            <p:ph type="title"/>
          </p:nvPr>
        </p:nvSpPr>
        <p:spPr>
          <a:xfrm>
            <a:off x="838200" y="365125"/>
            <a:ext cx="10515600" cy="1325563"/>
          </a:xfrm>
        </p:spPr>
        <p:txBody>
          <a:bodyPr/>
          <a:lstStyle/>
          <a:p>
            <a:r>
              <a:rPr lang="zh-CN" altLang="en-US" dirty="0">
                <a:latin typeface="华文楷体" panose="02010600040101010101" pitchFamily="2" charset="-122"/>
                <a:ea typeface="华文楷体" panose="02010600040101010101" pitchFamily="2" charset="-122"/>
              </a:rPr>
              <a:t>联合建模结果</a:t>
            </a:r>
          </a:p>
        </p:txBody>
      </p:sp>
      <p:sp>
        <p:nvSpPr>
          <p:cNvPr id="3" name="灯片编号占位符 2">
            <a:extLst>
              <a:ext uri="{FF2B5EF4-FFF2-40B4-BE49-F238E27FC236}">
                <a16:creationId xmlns:a16="http://schemas.microsoft.com/office/drawing/2014/main" id="{A04294D8-B4CC-9AAA-676B-5153F55560FF}"/>
              </a:ext>
            </a:extLst>
          </p:cNvPr>
          <p:cNvSpPr>
            <a:spLocks noGrp="1"/>
          </p:cNvSpPr>
          <p:nvPr>
            <p:ph type="sldNum" sz="quarter" idx="12"/>
          </p:nvPr>
        </p:nvSpPr>
        <p:spPr/>
        <p:txBody>
          <a:bodyPr/>
          <a:lstStyle/>
          <a:p>
            <a:fld id="{486AE13E-E954-46CB-AE43-99BC7F66DF42}" type="slidenum">
              <a:rPr lang="zh-CN" altLang="en-US" smtClean="0"/>
              <a:t>28</a:t>
            </a:fld>
            <a:endParaRPr lang="zh-CN" altLang="en-US"/>
          </a:p>
        </p:txBody>
      </p:sp>
    </p:spTree>
    <p:extLst>
      <p:ext uri="{BB962C8B-B14F-4D97-AF65-F5344CB8AC3E}">
        <p14:creationId xmlns:p14="http://schemas.microsoft.com/office/powerpoint/2010/main" val="2518881421"/>
      </p:ext>
    </p:extLst>
  </p:cSld>
  <p:clrMapOvr>
    <a:masterClrMapping/>
  </p:clrMapOvr>
  <mc:AlternateContent xmlns:mc="http://schemas.openxmlformats.org/markup-compatibility/2006" xmlns:p14="http://schemas.microsoft.com/office/powerpoint/2010/main">
    <mc:Choice Requires="p14">
      <p:transition spd="slow" p14:dur="2000" advTm="40173"/>
    </mc:Choice>
    <mc:Fallback xmlns="">
      <p:transition spd="slow" advTm="4017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CBA71B0-84F8-DCA8-E492-EFCAACDE3D12}"/>
              </a:ext>
            </a:extLst>
          </p:cNvPr>
          <p:cNvGraphicFramePr>
            <a:graphicFrameLocks noGrp="1"/>
          </p:cNvGraphicFramePr>
          <p:nvPr>
            <p:extLst>
              <p:ext uri="{D42A27DB-BD31-4B8C-83A1-F6EECF244321}">
                <p14:modId xmlns:p14="http://schemas.microsoft.com/office/powerpoint/2010/main" val="1558581347"/>
              </p:ext>
            </p:extLst>
          </p:nvPr>
        </p:nvGraphicFramePr>
        <p:xfrm>
          <a:off x="3757520" y="1987699"/>
          <a:ext cx="5037366" cy="3431610"/>
        </p:xfrm>
        <a:graphic>
          <a:graphicData uri="http://schemas.openxmlformats.org/drawingml/2006/table">
            <a:tbl>
              <a:tblPr/>
              <a:tblGrid>
                <a:gridCol w="1679122">
                  <a:extLst>
                    <a:ext uri="{9D8B030D-6E8A-4147-A177-3AD203B41FA5}">
                      <a16:colId xmlns:a16="http://schemas.microsoft.com/office/drawing/2014/main" val="2373058802"/>
                    </a:ext>
                  </a:extLst>
                </a:gridCol>
                <a:gridCol w="1679122">
                  <a:extLst>
                    <a:ext uri="{9D8B030D-6E8A-4147-A177-3AD203B41FA5}">
                      <a16:colId xmlns:a16="http://schemas.microsoft.com/office/drawing/2014/main" val="685609069"/>
                    </a:ext>
                  </a:extLst>
                </a:gridCol>
                <a:gridCol w="1679122">
                  <a:extLst>
                    <a:ext uri="{9D8B030D-6E8A-4147-A177-3AD203B41FA5}">
                      <a16:colId xmlns:a16="http://schemas.microsoft.com/office/drawing/2014/main" val="3259056862"/>
                    </a:ext>
                  </a:extLst>
                </a:gridCol>
              </a:tblGrid>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Feature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Variance Level</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Beta</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3560984"/>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slope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two-step</a:t>
                      </a:r>
                      <a:endParaRPr lang="en-US" sz="20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0.167 [-0.424, 0.758]</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0516089"/>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amplitude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two-step</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0.015 [-0.585, 0.614]</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18212"/>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peak</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two-step</a:t>
                      </a:r>
                      <a:endParaRPr lang="en-US" sz="20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0.140 [-0.453, 0.734]</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7600988"/>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slope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across-trial</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-0.009 [-0.119, 0.105]</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2762823"/>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amplitude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across-trial</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-0.043 [-0.149, 0.069]</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1194363"/>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peak</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across-trial</a:t>
                      </a:r>
                      <a:endParaRPr lang="en-US" sz="20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0.020 [-0.100, 0.147]</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5510264"/>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slope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across-subject </a:t>
                      </a:r>
                      <a:endParaRPr lang="en-US" sz="20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-0.069 [-0.492, 0.337]</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5204912"/>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amplitude</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across-subject</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-0.034 [-0.232, 0.191]</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0677018"/>
                  </a:ext>
                </a:extLst>
              </a:tr>
              <a:tr h="343161">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peak</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across-subject</a:t>
                      </a:r>
                      <a:endParaRPr 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CN" sz="1400" b="0" i="0" u="none" strike="noStrike" dirty="0">
                          <a:solidFill>
                            <a:srgbClr val="000000"/>
                          </a:solidFill>
                          <a:effectLst/>
                          <a:latin typeface="Times New Roman" panose="02020603050405020304" pitchFamily="18" charset="0"/>
                        </a:rPr>
                        <a:t>-0.017 [-0.207, 0.170]</a:t>
                      </a:r>
                      <a:endParaRPr lang="zh-CN" altLang="en-US" sz="20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6680266"/>
                  </a:ext>
                </a:extLst>
              </a:tr>
            </a:tbl>
          </a:graphicData>
        </a:graphic>
      </p:graphicFrame>
      <p:sp>
        <p:nvSpPr>
          <p:cNvPr id="2" name="标题 1">
            <a:extLst>
              <a:ext uri="{FF2B5EF4-FFF2-40B4-BE49-F238E27FC236}">
                <a16:creationId xmlns:a16="http://schemas.microsoft.com/office/drawing/2014/main" id="{9FEDA174-7174-19E3-F476-D1A0D0358683}"/>
              </a:ext>
            </a:extLst>
          </p:cNvPr>
          <p:cNvSpPr>
            <a:spLocks noGrp="1"/>
          </p:cNvSpPr>
          <p:nvPr>
            <p:ph type="title"/>
          </p:nvPr>
        </p:nvSpPr>
        <p:spPr>
          <a:xfrm>
            <a:off x="838200" y="365125"/>
            <a:ext cx="10515600" cy="1325563"/>
          </a:xfrm>
        </p:spPr>
        <p:txBody>
          <a:bodyPr/>
          <a:lstStyle/>
          <a:p>
            <a:r>
              <a:rPr lang="zh-CN" altLang="en-US" dirty="0">
                <a:latin typeface="华文楷体" panose="02010600040101010101" pitchFamily="2" charset="-122"/>
                <a:ea typeface="华文楷体" panose="02010600040101010101" pitchFamily="2" charset="-122"/>
              </a:rPr>
              <a:t>多路径分析结果</a:t>
            </a:r>
          </a:p>
        </p:txBody>
      </p:sp>
      <p:sp>
        <p:nvSpPr>
          <p:cNvPr id="3" name="灯片编号占位符 2">
            <a:extLst>
              <a:ext uri="{FF2B5EF4-FFF2-40B4-BE49-F238E27FC236}">
                <a16:creationId xmlns:a16="http://schemas.microsoft.com/office/drawing/2014/main" id="{8115A0DD-DD0D-90B7-F2AD-E1BFD37F4F31}"/>
              </a:ext>
            </a:extLst>
          </p:cNvPr>
          <p:cNvSpPr>
            <a:spLocks noGrp="1"/>
          </p:cNvSpPr>
          <p:nvPr>
            <p:ph type="sldNum" sz="quarter" idx="12"/>
          </p:nvPr>
        </p:nvSpPr>
        <p:spPr/>
        <p:txBody>
          <a:bodyPr/>
          <a:lstStyle/>
          <a:p>
            <a:fld id="{486AE13E-E954-46CB-AE43-99BC7F66DF42}" type="slidenum">
              <a:rPr lang="zh-CN" altLang="en-US" smtClean="0"/>
              <a:t>29</a:t>
            </a:fld>
            <a:endParaRPr lang="zh-CN" altLang="en-US"/>
          </a:p>
        </p:txBody>
      </p:sp>
    </p:spTree>
    <p:extLst>
      <p:ext uri="{BB962C8B-B14F-4D97-AF65-F5344CB8AC3E}">
        <p14:creationId xmlns:p14="http://schemas.microsoft.com/office/powerpoint/2010/main" val="4111755915"/>
      </p:ext>
    </p:extLst>
  </p:cSld>
  <p:clrMapOvr>
    <a:masterClrMapping/>
  </p:clrMapOvr>
  <mc:AlternateContent xmlns:mc="http://schemas.openxmlformats.org/markup-compatibility/2006" xmlns:p14="http://schemas.microsoft.com/office/powerpoint/2010/main">
    <mc:Choice Requires="p14">
      <p:transition spd="slow" p14:dur="2000" advTm="71634"/>
    </mc:Choice>
    <mc:Fallback xmlns="">
      <p:transition spd="slow" advTm="7163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4390F-83CA-8733-9409-8103AEF65F40}"/>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问题提出</a:t>
            </a:r>
          </a:p>
        </p:txBody>
      </p:sp>
      <p:sp>
        <p:nvSpPr>
          <p:cNvPr id="4" name="文本占位符 3">
            <a:extLst>
              <a:ext uri="{FF2B5EF4-FFF2-40B4-BE49-F238E27FC236}">
                <a16:creationId xmlns:a16="http://schemas.microsoft.com/office/drawing/2014/main" id="{4F68C3D9-3601-C18C-158D-1D51E43E5A08}"/>
              </a:ext>
            </a:extLst>
          </p:cNvPr>
          <p:cNvSpPr>
            <a:spLocks noGrp="1"/>
          </p:cNvSpPr>
          <p:nvPr>
            <p:ph type="body" idx="1"/>
          </p:nvPr>
        </p:nvSpPr>
        <p:spPr/>
        <p:txBody>
          <a:bodyPr/>
          <a:lstStyle/>
          <a:p>
            <a:endParaRPr lang="zh-CN" altLang="en-US"/>
          </a:p>
        </p:txBody>
      </p:sp>
      <p:sp>
        <p:nvSpPr>
          <p:cNvPr id="3" name="灯片编号占位符 2">
            <a:extLst>
              <a:ext uri="{FF2B5EF4-FFF2-40B4-BE49-F238E27FC236}">
                <a16:creationId xmlns:a16="http://schemas.microsoft.com/office/drawing/2014/main" id="{FECF9EAB-4BBC-E478-4871-DE250E45C90C}"/>
              </a:ext>
            </a:extLst>
          </p:cNvPr>
          <p:cNvSpPr>
            <a:spLocks noGrp="1"/>
          </p:cNvSpPr>
          <p:nvPr>
            <p:ph type="sldNum" sz="quarter" idx="12"/>
          </p:nvPr>
        </p:nvSpPr>
        <p:spPr/>
        <p:txBody>
          <a:bodyPr/>
          <a:lstStyle/>
          <a:p>
            <a:fld id="{486AE13E-E954-46CB-AE43-99BC7F66DF42}" type="slidenum">
              <a:rPr lang="zh-CN" altLang="en-US" smtClean="0"/>
              <a:t>3</a:t>
            </a:fld>
            <a:endParaRPr lang="zh-CN" altLang="en-US"/>
          </a:p>
        </p:txBody>
      </p:sp>
    </p:spTree>
    <p:extLst>
      <p:ext uri="{BB962C8B-B14F-4D97-AF65-F5344CB8AC3E}">
        <p14:creationId xmlns:p14="http://schemas.microsoft.com/office/powerpoint/2010/main" val="3325284977"/>
      </p:ext>
    </p:extLst>
  </p:cSld>
  <p:clrMapOvr>
    <a:masterClrMapping/>
  </p:clrMapOvr>
  <mc:AlternateContent xmlns:mc="http://schemas.openxmlformats.org/markup-compatibility/2006" xmlns:p14="http://schemas.microsoft.com/office/powerpoint/2010/main">
    <mc:Choice Requires="p14">
      <p:transition spd="slow" p14:dur="2000" advTm="1417"/>
    </mc:Choice>
    <mc:Fallback xmlns="">
      <p:transition spd="slow" advTm="141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0ACE5-426E-4138-DA75-915BBFFE131D}"/>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反思</a:t>
            </a:r>
          </a:p>
        </p:txBody>
      </p:sp>
      <p:sp>
        <p:nvSpPr>
          <p:cNvPr id="3" name="内容占位符 2">
            <a:extLst>
              <a:ext uri="{FF2B5EF4-FFF2-40B4-BE49-F238E27FC236}">
                <a16:creationId xmlns:a16="http://schemas.microsoft.com/office/drawing/2014/main" id="{F46CAD31-F99C-DBB8-6522-C907288C26B7}"/>
              </a:ext>
            </a:extLst>
          </p:cNvPr>
          <p:cNvSpPr>
            <a:spLocks noGrp="1"/>
          </p:cNvSpPr>
          <p:nvPr>
            <p:ph idx="1"/>
          </p:nvPr>
        </p:nvSpPr>
        <p:spPr/>
        <p:txBody>
          <a:bodyPr/>
          <a:lstStyle/>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若</a:t>
            </a:r>
            <a:r>
              <a:rPr lang="en-US" altLang="zh-CN" dirty="0">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只是漂移率在脑电层面的反映，直接建模的方法会存在多重共线性的问题；</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1281FB07-713A-94B9-2823-3B5D9B4678C3}"/>
              </a:ext>
            </a:extLst>
          </p:cNvPr>
          <p:cNvSpPr>
            <a:spLocks noGrp="1"/>
          </p:cNvSpPr>
          <p:nvPr>
            <p:ph type="sldNum" sz="quarter" idx="12"/>
          </p:nvPr>
        </p:nvSpPr>
        <p:spPr/>
        <p:txBody>
          <a:bodyPr/>
          <a:lstStyle/>
          <a:p>
            <a:fld id="{486AE13E-E954-46CB-AE43-99BC7F66DF42}" type="slidenum">
              <a:rPr lang="zh-CN" altLang="en-US" smtClean="0"/>
              <a:t>30</a:t>
            </a:fld>
            <a:endParaRPr lang="zh-CN" altLang="en-US"/>
          </a:p>
        </p:txBody>
      </p:sp>
    </p:spTree>
    <p:extLst>
      <p:ext uri="{BB962C8B-B14F-4D97-AF65-F5344CB8AC3E}">
        <p14:creationId xmlns:p14="http://schemas.microsoft.com/office/powerpoint/2010/main" val="31553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01F1A2-9AE1-F342-A213-06943D4A5E1C}"/>
              </a:ext>
            </a:extLst>
          </p:cNvPr>
          <p:cNvSpPr>
            <a:spLocks noGrp="1"/>
          </p:cNvSpPr>
          <p:nvPr>
            <p:ph type="sldNum" sz="quarter" idx="12"/>
          </p:nvPr>
        </p:nvSpPr>
        <p:spPr/>
        <p:txBody>
          <a:bodyPr/>
          <a:lstStyle/>
          <a:p>
            <a:fld id="{486AE13E-E954-46CB-AE43-99BC7F66DF42}" type="slidenum">
              <a:rPr lang="zh-CN" altLang="en-US" smtClean="0"/>
              <a:t>31</a:t>
            </a:fld>
            <a:endParaRPr lang="zh-CN" altLang="en-US"/>
          </a:p>
        </p:txBody>
      </p:sp>
      <p:sp>
        <p:nvSpPr>
          <p:cNvPr id="5" name="矩形 4">
            <a:extLst>
              <a:ext uri="{FF2B5EF4-FFF2-40B4-BE49-F238E27FC236}">
                <a16:creationId xmlns:a16="http://schemas.microsoft.com/office/drawing/2014/main" id="{3AFE12AE-8173-6BF2-4F63-272A5286729C}"/>
              </a:ext>
            </a:extLst>
          </p:cNvPr>
          <p:cNvSpPr/>
          <p:nvPr/>
        </p:nvSpPr>
        <p:spPr>
          <a:xfrm>
            <a:off x="1371600" y="1971207"/>
            <a:ext cx="9691141" cy="3777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97E9084-EEDF-9CDB-2544-FB8CE52AB06E}"/>
              </a:ext>
            </a:extLst>
          </p:cNvPr>
          <p:cNvSpPr/>
          <p:nvPr/>
        </p:nvSpPr>
        <p:spPr>
          <a:xfrm>
            <a:off x="4144779" y="3429000"/>
            <a:ext cx="3832485" cy="13778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BE0AAB3-B955-282B-D23B-B8D3CE8F2DE0}"/>
              </a:ext>
            </a:extLst>
          </p:cNvPr>
          <p:cNvSpPr/>
          <p:nvPr/>
        </p:nvSpPr>
        <p:spPr>
          <a:xfrm>
            <a:off x="5691265" y="3677585"/>
            <a:ext cx="809469" cy="809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X</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i,j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8" name="文本框 7">
            <a:extLst>
              <a:ext uri="{FF2B5EF4-FFF2-40B4-BE49-F238E27FC236}">
                <a16:creationId xmlns:a16="http://schemas.microsoft.com/office/drawing/2014/main" id="{D7AE228E-4DC6-06BC-5D3B-B4FD6DF2FB42}"/>
              </a:ext>
            </a:extLst>
          </p:cNvPr>
          <p:cNvSpPr txBox="1"/>
          <p:nvPr/>
        </p:nvSpPr>
        <p:spPr>
          <a:xfrm>
            <a:off x="4144780" y="4389618"/>
            <a:ext cx="1456544"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1, …,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j</a:t>
            </a:r>
            <a:endParaRPr lang="zh-CN" altLang="en-US"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4C8AA2B-1E59-CB08-C0DD-19698671ECB0}"/>
              </a:ext>
            </a:extLst>
          </p:cNvPr>
          <p:cNvSpPr txBox="1"/>
          <p:nvPr/>
        </p:nvSpPr>
        <p:spPr>
          <a:xfrm>
            <a:off x="1524000" y="5276536"/>
            <a:ext cx="14565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j = 1, …, N</a:t>
            </a:r>
            <a:endParaRPr lang="zh-CN" altLang="en-US" baseline="-25000"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40E79B19-34A2-74F8-453B-92B83A76B909}"/>
              </a:ext>
            </a:extLst>
          </p:cNvPr>
          <p:cNvSpPr/>
          <p:nvPr/>
        </p:nvSpPr>
        <p:spPr>
          <a:xfrm>
            <a:off x="899409" y="1092211"/>
            <a:ext cx="831955" cy="4998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cpp</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1" name="椭圆 10">
            <a:extLst>
              <a:ext uri="{FF2B5EF4-FFF2-40B4-BE49-F238E27FC236}">
                <a16:creationId xmlns:a16="http://schemas.microsoft.com/office/drawing/2014/main" id="{62C47E4F-0D0C-51E1-DCAA-E899C34EBC79}"/>
              </a:ext>
            </a:extLst>
          </p:cNvPr>
          <p:cNvSpPr/>
          <p:nvPr/>
        </p:nvSpPr>
        <p:spPr>
          <a:xfrm>
            <a:off x="4249712" y="2325345"/>
            <a:ext cx="734518" cy="73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a</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2" name="椭圆 11">
            <a:extLst>
              <a:ext uri="{FF2B5EF4-FFF2-40B4-BE49-F238E27FC236}">
                <a16:creationId xmlns:a16="http://schemas.microsoft.com/office/drawing/2014/main" id="{B4CEDD98-1371-C0DF-C369-2774B805E382}"/>
              </a:ext>
            </a:extLst>
          </p:cNvPr>
          <p:cNvSpPr/>
          <p:nvPr/>
        </p:nvSpPr>
        <p:spPr>
          <a:xfrm>
            <a:off x="6846757" y="2325344"/>
            <a:ext cx="734519" cy="734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z</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3" name="椭圆 12">
            <a:extLst>
              <a:ext uri="{FF2B5EF4-FFF2-40B4-BE49-F238E27FC236}">
                <a16:creationId xmlns:a16="http://schemas.microsoft.com/office/drawing/2014/main" id="{0F973650-0299-9BB9-26FE-9BFCC4DBB0A6}"/>
              </a:ext>
            </a:extLst>
          </p:cNvPr>
          <p:cNvSpPr/>
          <p:nvPr/>
        </p:nvSpPr>
        <p:spPr>
          <a:xfrm>
            <a:off x="9172732" y="2330965"/>
            <a:ext cx="734520" cy="7345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t</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cxnSp>
        <p:nvCxnSpPr>
          <p:cNvPr id="15" name="直接箭头连接符 14">
            <a:extLst>
              <a:ext uri="{FF2B5EF4-FFF2-40B4-BE49-F238E27FC236}">
                <a16:creationId xmlns:a16="http://schemas.microsoft.com/office/drawing/2014/main" id="{2B0ACFD6-A874-12C6-A16B-3D045B01FC7E}"/>
              </a:ext>
            </a:extLst>
          </p:cNvPr>
          <p:cNvCxnSpPr>
            <a:endCxn id="7" idx="2"/>
          </p:cNvCxnSpPr>
          <p:nvPr/>
        </p:nvCxnSpPr>
        <p:spPr>
          <a:xfrm>
            <a:off x="2405921" y="3059863"/>
            <a:ext cx="3285344" cy="1022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586C77F0-CB50-4F93-1B30-3E42469B99B6}"/>
              </a:ext>
            </a:extLst>
          </p:cNvPr>
          <p:cNvCxnSpPr>
            <a:cxnSpLocks/>
            <a:stCxn id="11" idx="5"/>
            <a:endCxn id="7" idx="1"/>
          </p:cNvCxnSpPr>
          <p:nvPr/>
        </p:nvCxnSpPr>
        <p:spPr>
          <a:xfrm>
            <a:off x="4876662" y="2952295"/>
            <a:ext cx="933147" cy="84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8E69418B-10BC-7F63-27A3-F85775A30382}"/>
              </a:ext>
            </a:extLst>
          </p:cNvPr>
          <p:cNvCxnSpPr>
            <a:cxnSpLocks/>
            <a:endCxn id="7" idx="7"/>
          </p:cNvCxnSpPr>
          <p:nvPr/>
        </p:nvCxnSpPr>
        <p:spPr>
          <a:xfrm flipH="1">
            <a:off x="6382190" y="2989412"/>
            <a:ext cx="607534" cy="806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E6F432D0-188D-3B4A-14EF-952CB48402BD}"/>
              </a:ext>
            </a:extLst>
          </p:cNvPr>
          <p:cNvCxnSpPr>
            <a:cxnSpLocks/>
            <a:stCxn id="13" idx="3"/>
            <a:endCxn id="7" idx="6"/>
          </p:cNvCxnSpPr>
          <p:nvPr/>
        </p:nvCxnSpPr>
        <p:spPr>
          <a:xfrm flipH="1">
            <a:off x="6500734" y="2957917"/>
            <a:ext cx="2779566" cy="1124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579B964E-DC7E-BF49-52D9-6515AF82DB7D}"/>
              </a:ext>
            </a:extLst>
          </p:cNvPr>
          <p:cNvSpPr/>
          <p:nvPr/>
        </p:nvSpPr>
        <p:spPr>
          <a:xfrm>
            <a:off x="2173573" y="2505853"/>
            <a:ext cx="712033"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v</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32" name="椭圆 31">
            <a:extLst>
              <a:ext uri="{FF2B5EF4-FFF2-40B4-BE49-F238E27FC236}">
                <a16:creationId xmlns:a16="http://schemas.microsoft.com/office/drawing/2014/main" id="{FD9095E4-6335-FC0C-65F4-5165E1BA027E}"/>
              </a:ext>
            </a:extLst>
          </p:cNvPr>
          <p:cNvSpPr/>
          <p:nvPr/>
        </p:nvSpPr>
        <p:spPr>
          <a:xfrm>
            <a:off x="2188562" y="929386"/>
            <a:ext cx="2003062"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mbria Math" panose="02040503050406030204" pitchFamily="18" charset="0"/>
                <a:ea typeface="Cambria Math" panose="02040503050406030204" pitchFamily="18" charset="0"/>
                <a:cs typeface="Calibri Light" panose="020F0302020204030204" pitchFamily="34" charset="0"/>
              </a:rPr>
              <a:t>coherence</a:t>
            </a:r>
            <a:endParaRPr lang="zh-CN" altLang="en-US" dirty="0">
              <a:solidFill>
                <a:schemeClr val="tx1"/>
              </a:solidFill>
              <a:latin typeface="Cambria Math" panose="02040503050406030204" pitchFamily="18" charset="0"/>
              <a:cs typeface="Calibri Light" panose="020F0302020204030204" pitchFamily="34" charset="0"/>
            </a:endParaRPr>
          </a:p>
        </p:txBody>
      </p:sp>
      <p:cxnSp>
        <p:nvCxnSpPr>
          <p:cNvPr id="33" name="直接箭头连接符 32">
            <a:extLst>
              <a:ext uri="{FF2B5EF4-FFF2-40B4-BE49-F238E27FC236}">
                <a16:creationId xmlns:a16="http://schemas.microsoft.com/office/drawing/2014/main" id="{3B85E9D1-B438-C11A-1A93-4928E5DECEAD}"/>
              </a:ext>
            </a:extLst>
          </p:cNvPr>
          <p:cNvCxnSpPr>
            <a:cxnSpLocks/>
            <a:stCxn id="10" idx="4"/>
            <a:endCxn id="31" idx="1"/>
          </p:cNvCxnSpPr>
          <p:nvPr/>
        </p:nvCxnSpPr>
        <p:spPr>
          <a:xfrm>
            <a:off x="1315387" y="1592076"/>
            <a:ext cx="962461" cy="1018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71AF59E8-AE44-8466-3F6C-F98288190D41}"/>
              </a:ext>
            </a:extLst>
          </p:cNvPr>
          <p:cNvCxnSpPr>
            <a:cxnSpLocks/>
            <a:stCxn id="32" idx="4"/>
            <a:endCxn id="31" idx="7"/>
          </p:cNvCxnSpPr>
          <p:nvPr/>
        </p:nvCxnSpPr>
        <p:spPr>
          <a:xfrm flipH="1">
            <a:off x="2781331" y="1641419"/>
            <a:ext cx="408762" cy="968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002DC2B6-62AE-B59F-F997-EFDDE6E728DF}"/>
              </a:ext>
            </a:extLst>
          </p:cNvPr>
          <p:cNvSpPr/>
          <p:nvPr/>
        </p:nvSpPr>
        <p:spPr>
          <a:xfrm>
            <a:off x="6348335" y="840902"/>
            <a:ext cx="2196057"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mbria Math" panose="02040503050406030204" pitchFamily="18" charset="0"/>
                <a:ea typeface="Cambria Math" panose="02040503050406030204" pitchFamily="18" charset="0"/>
                <a:cs typeface="Calibri Light" panose="020F0302020204030204" pitchFamily="34" charset="0"/>
              </a:rPr>
              <a:t>Spatial prioritization</a:t>
            </a:r>
            <a:endParaRPr lang="zh-CN" altLang="en-US" dirty="0">
              <a:solidFill>
                <a:schemeClr val="tx1"/>
              </a:solidFill>
              <a:latin typeface="Cambria Math" panose="02040503050406030204" pitchFamily="18" charset="0"/>
              <a:cs typeface="Calibri Light" panose="020F0302020204030204" pitchFamily="34" charset="0"/>
            </a:endParaRPr>
          </a:p>
        </p:txBody>
      </p:sp>
      <p:cxnSp>
        <p:nvCxnSpPr>
          <p:cNvPr id="45" name="直接箭头连接符 44">
            <a:extLst>
              <a:ext uri="{FF2B5EF4-FFF2-40B4-BE49-F238E27FC236}">
                <a16:creationId xmlns:a16="http://schemas.microsoft.com/office/drawing/2014/main" id="{8059545B-C4A9-314E-6C83-FB114B82C80A}"/>
              </a:ext>
            </a:extLst>
          </p:cNvPr>
          <p:cNvCxnSpPr>
            <a:cxnSpLocks/>
            <a:stCxn id="44" idx="4"/>
            <a:endCxn id="12" idx="0"/>
          </p:cNvCxnSpPr>
          <p:nvPr/>
        </p:nvCxnSpPr>
        <p:spPr>
          <a:xfrm flipH="1">
            <a:off x="7214017" y="1552935"/>
            <a:ext cx="232347" cy="772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767742D-1D53-CE19-6524-F03A28186B8C}"/>
                  </a:ext>
                </a:extLst>
              </p:cNvPr>
              <p:cNvSpPr txBox="1"/>
              <p:nvPr/>
            </p:nvSpPr>
            <p:spPr>
              <a:xfrm>
                <a:off x="3655416" y="6198463"/>
                <a:ext cx="60610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𝐶𝑃𝑃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𝑐𝑜𝑛𝑑𝑖𝑡𝑖𝑜𝑛</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i="1" smtClean="0">
                          <a:latin typeface="Cambria Math" panose="02040503050406030204" pitchFamily="18" charset="0"/>
                        </a:rPr>
                        <m:t>𝐶𝑃𝑃</m:t>
                      </m:r>
                      <m:r>
                        <a:rPr lang="en-US" altLang="zh-CN" i="1">
                          <a:latin typeface="Cambria Math" panose="02040503050406030204" pitchFamily="18" charset="0"/>
                        </a:rPr>
                        <m:t>∗</m:t>
                      </m:r>
                      <m:r>
                        <a:rPr lang="en-US" altLang="zh-CN" i="1">
                          <a:latin typeface="Cambria Math" panose="02040503050406030204" pitchFamily="18" charset="0"/>
                        </a:rPr>
                        <m:t>𝑐𝑜𝑛𝑑𝑖𝑡𝑖𝑜𝑛</m:t>
                      </m:r>
                    </m:oMath>
                  </m:oMathPara>
                </a14:m>
                <a:endParaRPr lang="zh-CN" altLang="en-US" dirty="0"/>
              </a:p>
            </p:txBody>
          </p:sp>
        </mc:Choice>
        <mc:Fallback xmlns="">
          <p:sp>
            <p:nvSpPr>
              <p:cNvPr id="3" name="文本框 2">
                <a:extLst>
                  <a:ext uri="{FF2B5EF4-FFF2-40B4-BE49-F238E27FC236}">
                    <a16:creationId xmlns:a16="http://schemas.microsoft.com/office/drawing/2014/main" id="{1767742D-1D53-CE19-6524-F03A28186B8C}"/>
                  </a:ext>
                </a:extLst>
              </p:cNvPr>
              <p:cNvSpPr txBox="1">
                <a:spLocks noRot="1" noChangeAspect="1" noMove="1" noResize="1" noEditPoints="1" noAdjustHandles="1" noChangeArrowheads="1" noChangeShapeType="1" noTextEdit="1"/>
              </p:cNvSpPr>
              <p:nvPr/>
            </p:nvSpPr>
            <p:spPr>
              <a:xfrm>
                <a:off x="3655416" y="6198463"/>
                <a:ext cx="6061082" cy="276999"/>
              </a:xfrm>
              <a:prstGeom prst="rect">
                <a:avLst/>
              </a:prstGeom>
              <a:blipFill>
                <a:blip r:embed="rId2"/>
                <a:stretch>
                  <a:fillRect t="-2222"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2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0ACE5-426E-4138-DA75-915BBFFE131D}"/>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反思</a:t>
            </a:r>
          </a:p>
        </p:txBody>
      </p:sp>
      <p:sp>
        <p:nvSpPr>
          <p:cNvPr id="3" name="内容占位符 2">
            <a:extLst>
              <a:ext uri="{FF2B5EF4-FFF2-40B4-BE49-F238E27FC236}">
                <a16:creationId xmlns:a16="http://schemas.microsoft.com/office/drawing/2014/main" id="{F46CAD31-F99C-DBB8-6522-C907288C26B7}"/>
              </a:ext>
            </a:extLst>
          </p:cNvPr>
          <p:cNvSpPr>
            <a:spLocks noGrp="1"/>
          </p:cNvSpPr>
          <p:nvPr>
            <p:ph idx="1"/>
          </p:nvPr>
        </p:nvSpPr>
        <p:spPr/>
        <p:txBody>
          <a:bodyPr/>
          <a:lstStyle/>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协变量建模的方法似乎是可以避免这样的问题的</a:t>
            </a:r>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1281FB07-713A-94B9-2823-3B5D9B4678C3}"/>
              </a:ext>
            </a:extLst>
          </p:cNvPr>
          <p:cNvSpPr>
            <a:spLocks noGrp="1"/>
          </p:cNvSpPr>
          <p:nvPr>
            <p:ph type="sldNum" sz="quarter" idx="12"/>
          </p:nvPr>
        </p:nvSpPr>
        <p:spPr/>
        <p:txBody>
          <a:bodyPr/>
          <a:lstStyle/>
          <a:p>
            <a:fld id="{486AE13E-E954-46CB-AE43-99BC7F66DF42}" type="slidenum">
              <a:rPr lang="zh-CN" altLang="en-US" smtClean="0"/>
              <a:t>32</a:t>
            </a:fld>
            <a:endParaRPr lang="zh-CN" altLang="en-US"/>
          </a:p>
        </p:txBody>
      </p:sp>
    </p:spTree>
    <p:extLst>
      <p:ext uri="{BB962C8B-B14F-4D97-AF65-F5344CB8AC3E}">
        <p14:creationId xmlns:p14="http://schemas.microsoft.com/office/powerpoint/2010/main" val="337546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01F1A2-9AE1-F342-A213-06943D4A5E1C}"/>
              </a:ext>
            </a:extLst>
          </p:cNvPr>
          <p:cNvSpPr>
            <a:spLocks noGrp="1"/>
          </p:cNvSpPr>
          <p:nvPr>
            <p:ph type="sldNum" sz="quarter" idx="12"/>
          </p:nvPr>
        </p:nvSpPr>
        <p:spPr/>
        <p:txBody>
          <a:bodyPr/>
          <a:lstStyle/>
          <a:p>
            <a:fld id="{486AE13E-E954-46CB-AE43-99BC7F66DF42}" type="slidenum">
              <a:rPr lang="zh-CN" altLang="en-US" smtClean="0"/>
              <a:t>33</a:t>
            </a:fld>
            <a:endParaRPr lang="zh-CN" altLang="en-US"/>
          </a:p>
        </p:txBody>
      </p:sp>
      <p:sp>
        <p:nvSpPr>
          <p:cNvPr id="5" name="矩形 4">
            <a:extLst>
              <a:ext uri="{FF2B5EF4-FFF2-40B4-BE49-F238E27FC236}">
                <a16:creationId xmlns:a16="http://schemas.microsoft.com/office/drawing/2014/main" id="{3AFE12AE-8173-6BF2-4F63-272A5286729C}"/>
              </a:ext>
            </a:extLst>
          </p:cNvPr>
          <p:cNvSpPr/>
          <p:nvPr/>
        </p:nvSpPr>
        <p:spPr>
          <a:xfrm>
            <a:off x="1371600" y="2638864"/>
            <a:ext cx="9691141" cy="3777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97E9084-EEDF-9CDB-2544-FB8CE52AB06E}"/>
              </a:ext>
            </a:extLst>
          </p:cNvPr>
          <p:cNvSpPr/>
          <p:nvPr/>
        </p:nvSpPr>
        <p:spPr>
          <a:xfrm>
            <a:off x="4144779" y="4096657"/>
            <a:ext cx="3832485" cy="13778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BE0AAB3-B955-282B-D23B-B8D3CE8F2DE0}"/>
              </a:ext>
            </a:extLst>
          </p:cNvPr>
          <p:cNvSpPr/>
          <p:nvPr/>
        </p:nvSpPr>
        <p:spPr>
          <a:xfrm>
            <a:off x="5691265" y="4345242"/>
            <a:ext cx="809469" cy="809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X</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i,j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8" name="文本框 7">
            <a:extLst>
              <a:ext uri="{FF2B5EF4-FFF2-40B4-BE49-F238E27FC236}">
                <a16:creationId xmlns:a16="http://schemas.microsoft.com/office/drawing/2014/main" id="{D7AE228E-4DC6-06BC-5D3B-B4FD6DF2FB42}"/>
              </a:ext>
            </a:extLst>
          </p:cNvPr>
          <p:cNvSpPr txBox="1"/>
          <p:nvPr/>
        </p:nvSpPr>
        <p:spPr>
          <a:xfrm>
            <a:off x="4144780" y="5057275"/>
            <a:ext cx="1456544"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1, …,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j</a:t>
            </a:r>
            <a:endParaRPr lang="zh-CN" altLang="en-US"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4C8AA2B-1E59-CB08-C0DD-19698671ECB0}"/>
              </a:ext>
            </a:extLst>
          </p:cNvPr>
          <p:cNvSpPr txBox="1"/>
          <p:nvPr/>
        </p:nvSpPr>
        <p:spPr>
          <a:xfrm>
            <a:off x="1524000" y="5944193"/>
            <a:ext cx="14565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j = 1, …, N</a:t>
            </a:r>
            <a:endParaRPr lang="zh-CN" altLang="en-US" baseline="-25000"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40E79B19-34A2-74F8-453B-92B83A76B909}"/>
              </a:ext>
            </a:extLst>
          </p:cNvPr>
          <p:cNvSpPr/>
          <p:nvPr/>
        </p:nvSpPr>
        <p:spPr>
          <a:xfrm>
            <a:off x="2113611" y="145439"/>
            <a:ext cx="831955" cy="4998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cpp</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1" name="椭圆 10">
            <a:extLst>
              <a:ext uri="{FF2B5EF4-FFF2-40B4-BE49-F238E27FC236}">
                <a16:creationId xmlns:a16="http://schemas.microsoft.com/office/drawing/2014/main" id="{62C47E4F-0D0C-51E1-DCAA-E899C34EBC79}"/>
              </a:ext>
            </a:extLst>
          </p:cNvPr>
          <p:cNvSpPr/>
          <p:nvPr/>
        </p:nvSpPr>
        <p:spPr>
          <a:xfrm>
            <a:off x="4249712" y="2993002"/>
            <a:ext cx="734518" cy="73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a</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2" name="椭圆 11">
            <a:extLst>
              <a:ext uri="{FF2B5EF4-FFF2-40B4-BE49-F238E27FC236}">
                <a16:creationId xmlns:a16="http://schemas.microsoft.com/office/drawing/2014/main" id="{B4CEDD98-1371-C0DF-C369-2774B805E382}"/>
              </a:ext>
            </a:extLst>
          </p:cNvPr>
          <p:cNvSpPr/>
          <p:nvPr/>
        </p:nvSpPr>
        <p:spPr>
          <a:xfrm>
            <a:off x="6846757" y="2993001"/>
            <a:ext cx="734519" cy="734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z</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sp>
        <p:nvSpPr>
          <p:cNvPr id="13" name="椭圆 12">
            <a:extLst>
              <a:ext uri="{FF2B5EF4-FFF2-40B4-BE49-F238E27FC236}">
                <a16:creationId xmlns:a16="http://schemas.microsoft.com/office/drawing/2014/main" id="{0F973650-0299-9BB9-26FE-9BFCC4DBB0A6}"/>
              </a:ext>
            </a:extLst>
          </p:cNvPr>
          <p:cNvSpPr/>
          <p:nvPr/>
        </p:nvSpPr>
        <p:spPr>
          <a:xfrm>
            <a:off x="9172732" y="2998622"/>
            <a:ext cx="734520" cy="7345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t</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cxnSp>
        <p:nvCxnSpPr>
          <p:cNvPr id="15" name="直接箭头连接符 14">
            <a:extLst>
              <a:ext uri="{FF2B5EF4-FFF2-40B4-BE49-F238E27FC236}">
                <a16:creationId xmlns:a16="http://schemas.microsoft.com/office/drawing/2014/main" id="{2B0ACFD6-A874-12C6-A16B-3D045B01FC7E}"/>
              </a:ext>
            </a:extLst>
          </p:cNvPr>
          <p:cNvCxnSpPr>
            <a:endCxn id="7" idx="2"/>
          </p:cNvCxnSpPr>
          <p:nvPr/>
        </p:nvCxnSpPr>
        <p:spPr>
          <a:xfrm>
            <a:off x="2405921" y="3727520"/>
            <a:ext cx="3285344" cy="1022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586C77F0-CB50-4F93-1B30-3E42469B99B6}"/>
              </a:ext>
            </a:extLst>
          </p:cNvPr>
          <p:cNvCxnSpPr>
            <a:cxnSpLocks/>
            <a:stCxn id="11" idx="5"/>
            <a:endCxn id="7" idx="1"/>
          </p:cNvCxnSpPr>
          <p:nvPr/>
        </p:nvCxnSpPr>
        <p:spPr>
          <a:xfrm>
            <a:off x="4876662" y="3619952"/>
            <a:ext cx="933147" cy="84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8E69418B-10BC-7F63-27A3-F85775A30382}"/>
              </a:ext>
            </a:extLst>
          </p:cNvPr>
          <p:cNvCxnSpPr>
            <a:cxnSpLocks/>
            <a:endCxn id="7" idx="7"/>
          </p:cNvCxnSpPr>
          <p:nvPr/>
        </p:nvCxnSpPr>
        <p:spPr>
          <a:xfrm flipH="1">
            <a:off x="6382190" y="3657069"/>
            <a:ext cx="607534" cy="806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E6F432D0-188D-3B4A-14EF-952CB48402BD}"/>
              </a:ext>
            </a:extLst>
          </p:cNvPr>
          <p:cNvCxnSpPr>
            <a:cxnSpLocks/>
            <a:stCxn id="13" idx="3"/>
            <a:endCxn id="7" idx="6"/>
          </p:cNvCxnSpPr>
          <p:nvPr/>
        </p:nvCxnSpPr>
        <p:spPr>
          <a:xfrm flipH="1">
            <a:off x="6500734" y="3625574"/>
            <a:ext cx="2779566" cy="1124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579B964E-DC7E-BF49-52D9-6515AF82DB7D}"/>
              </a:ext>
            </a:extLst>
          </p:cNvPr>
          <p:cNvSpPr/>
          <p:nvPr/>
        </p:nvSpPr>
        <p:spPr>
          <a:xfrm>
            <a:off x="2173573" y="3173510"/>
            <a:ext cx="712033"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v</a:t>
            </a:r>
            <a:r>
              <a:rPr lang="en-US" altLang="zh-CN" baseline="-25000" dirty="0" err="1">
                <a:solidFill>
                  <a:schemeClr val="tx1"/>
                </a:solidFill>
                <a:latin typeface="Cambria Math" panose="02040503050406030204" pitchFamily="18" charset="0"/>
                <a:ea typeface="Cambria Math" panose="02040503050406030204" pitchFamily="18" charset="0"/>
                <a:cs typeface="Calibri Light" panose="020F0302020204030204" pitchFamily="34" charset="0"/>
              </a:rPr>
              <a:t>j</a:t>
            </a:r>
            <a:endParaRPr lang="zh-CN" altLang="en-US" baseline="-25000" dirty="0">
              <a:solidFill>
                <a:schemeClr val="tx1"/>
              </a:solidFill>
              <a:latin typeface="Cambria Math" panose="02040503050406030204" pitchFamily="18" charset="0"/>
              <a:cs typeface="Calibri Light" panose="020F0302020204030204" pitchFamily="34" charset="0"/>
            </a:endParaRPr>
          </a:p>
        </p:txBody>
      </p:sp>
      <p:cxnSp>
        <p:nvCxnSpPr>
          <p:cNvPr id="33" name="直接箭头连接符 32">
            <a:extLst>
              <a:ext uri="{FF2B5EF4-FFF2-40B4-BE49-F238E27FC236}">
                <a16:creationId xmlns:a16="http://schemas.microsoft.com/office/drawing/2014/main" id="{3B85E9D1-B438-C11A-1A93-4928E5DECEAD}"/>
              </a:ext>
            </a:extLst>
          </p:cNvPr>
          <p:cNvCxnSpPr>
            <a:cxnSpLocks/>
            <a:stCxn id="20" idx="0"/>
            <a:endCxn id="10" idx="4"/>
          </p:cNvCxnSpPr>
          <p:nvPr/>
        </p:nvCxnSpPr>
        <p:spPr>
          <a:xfrm flipH="1" flipV="1">
            <a:off x="2529589" y="645304"/>
            <a:ext cx="1" cy="817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71AF59E8-AE44-8466-3F6C-F98288190D41}"/>
              </a:ext>
            </a:extLst>
          </p:cNvPr>
          <p:cNvCxnSpPr>
            <a:cxnSpLocks/>
            <a:stCxn id="20" idx="4"/>
            <a:endCxn id="31" idx="0"/>
          </p:cNvCxnSpPr>
          <p:nvPr/>
        </p:nvCxnSpPr>
        <p:spPr>
          <a:xfrm>
            <a:off x="2529590" y="2174595"/>
            <a:ext cx="0" cy="99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9004A9FD-219D-1DF0-56A5-A97542439F9B}"/>
                  </a:ext>
                </a:extLst>
              </p:cNvPr>
              <p:cNvSpPr/>
              <p:nvPr/>
            </p:nvSpPr>
            <p:spPr>
              <a:xfrm>
                <a:off x="2173573" y="1462562"/>
                <a:ext cx="712033" cy="7120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𝜃</m:t>
                      </m:r>
                    </m:oMath>
                  </m:oMathPara>
                </a14:m>
                <a:endParaRPr lang="zh-CN" altLang="en-US" baseline="-25000" dirty="0">
                  <a:solidFill>
                    <a:schemeClr val="tx1"/>
                  </a:solidFill>
                  <a:latin typeface="Cambria Math" panose="02040503050406030204" pitchFamily="18" charset="0"/>
                  <a:cs typeface="Calibri Light" panose="020F0302020204030204" pitchFamily="34" charset="0"/>
                </a:endParaRPr>
              </a:p>
            </p:txBody>
          </p:sp>
        </mc:Choice>
        <mc:Fallback xmlns="">
          <p:sp>
            <p:nvSpPr>
              <p:cNvPr id="20" name="椭圆 19">
                <a:extLst>
                  <a:ext uri="{FF2B5EF4-FFF2-40B4-BE49-F238E27FC236}">
                    <a16:creationId xmlns:a16="http://schemas.microsoft.com/office/drawing/2014/main" id="{9004A9FD-219D-1DF0-56A5-A97542439F9B}"/>
                  </a:ext>
                </a:extLst>
              </p:cNvPr>
              <p:cNvSpPr>
                <a:spLocks noRot="1" noChangeAspect="1" noMove="1" noResize="1" noEditPoints="1" noAdjustHandles="1" noChangeArrowheads="1" noChangeShapeType="1" noTextEdit="1"/>
              </p:cNvSpPr>
              <p:nvPr/>
            </p:nvSpPr>
            <p:spPr>
              <a:xfrm>
                <a:off x="2173573" y="1462562"/>
                <a:ext cx="712033" cy="712033"/>
              </a:xfrm>
              <a:prstGeom prst="ellipse">
                <a:avLst/>
              </a:prstGeom>
              <a:blipFill>
                <a:blip r:embed="rId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61E3994-90D7-278D-7283-4A90FE5223C7}"/>
                  </a:ext>
                </a:extLst>
              </p:cNvPr>
              <p:cNvSpPr txBox="1"/>
              <p:nvPr/>
            </p:nvSpPr>
            <p:spPr>
              <a:xfrm>
                <a:off x="4048593" y="1503585"/>
                <a:ext cx="1460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𝑐𝑝𝑝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m:oMathPara>
                </a14:m>
                <a:endParaRPr lang="zh-CN" altLang="en-US" dirty="0"/>
              </a:p>
            </p:txBody>
          </p:sp>
        </mc:Choice>
        <mc:Fallback xmlns="">
          <p:sp>
            <p:nvSpPr>
              <p:cNvPr id="18" name="文本框 17">
                <a:extLst>
                  <a:ext uri="{FF2B5EF4-FFF2-40B4-BE49-F238E27FC236}">
                    <a16:creationId xmlns:a16="http://schemas.microsoft.com/office/drawing/2014/main" id="{161E3994-90D7-278D-7283-4A90FE5223C7}"/>
                  </a:ext>
                </a:extLst>
              </p:cNvPr>
              <p:cNvSpPr txBox="1">
                <a:spLocks noRot="1" noChangeAspect="1" noMove="1" noResize="1" noEditPoints="1" noAdjustHandles="1" noChangeArrowheads="1" noChangeShapeType="1" noTextEdit="1"/>
              </p:cNvSpPr>
              <p:nvPr/>
            </p:nvSpPr>
            <p:spPr>
              <a:xfrm>
                <a:off x="4048593" y="1503585"/>
                <a:ext cx="1460913" cy="276999"/>
              </a:xfrm>
              <a:prstGeom prst="rect">
                <a:avLst/>
              </a:prstGeom>
              <a:blipFill>
                <a:blip r:embed="rId3"/>
                <a:stretch>
                  <a:fillRect l="-1667" t="-4444" r="-5000"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AE7A123-CD91-5C20-026F-61BDDD86D369}"/>
                  </a:ext>
                </a:extLst>
              </p:cNvPr>
              <p:cNvSpPr txBox="1"/>
              <p:nvPr/>
            </p:nvSpPr>
            <p:spPr>
              <a:xfrm>
                <a:off x="6339729" y="1503585"/>
                <a:ext cx="2495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𝑐𝑜𝑛𝑑𝑖𝑡𝑖𝑜𝑛</m:t>
                      </m:r>
                    </m:oMath>
                  </m:oMathPara>
                </a14:m>
                <a:endParaRPr lang="zh-CN" altLang="en-US" dirty="0"/>
              </a:p>
            </p:txBody>
          </p:sp>
        </mc:Choice>
        <mc:Fallback xmlns="">
          <p:sp>
            <p:nvSpPr>
              <p:cNvPr id="21" name="文本框 20">
                <a:extLst>
                  <a:ext uri="{FF2B5EF4-FFF2-40B4-BE49-F238E27FC236}">
                    <a16:creationId xmlns:a16="http://schemas.microsoft.com/office/drawing/2014/main" id="{0AE7A123-CD91-5C20-026F-61BDDD86D369}"/>
                  </a:ext>
                </a:extLst>
              </p:cNvPr>
              <p:cNvSpPr txBox="1">
                <a:spLocks noRot="1" noChangeAspect="1" noMove="1" noResize="1" noEditPoints="1" noAdjustHandles="1" noChangeArrowheads="1" noChangeShapeType="1" noTextEdit="1"/>
              </p:cNvSpPr>
              <p:nvPr/>
            </p:nvSpPr>
            <p:spPr>
              <a:xfrm>
                <a:off x="6339729" y="1503585"/>
                <a:ext cx="2495811" cy="276999"/>
              </a:xfrm>
              <a:prstGeom prst="rect">
                <a:avLst/>
              </a:prstGeom>
              <a:blipFill>
                <a:blip r:embed="rId4"/>
                <a:stretch>
                  <a:fillRect l="-1711" t="-4444" r="-1956"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07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9BA7AC-ED53-70BC-387B-7B09AC5709E7}"/>
              </a:ext>
            </a:extLst>
          </p:cNvPr>
          <p:cNvSpPr>
            <a:spLocks noGrp="1"/>
          </p:cNvSpPr>
          <p:nvPr>
            <p:ph idx="1"/>
          </p:nvPr>
        </p:nvSpPr>
        <p:spPr/>
        <p:txBody>
          <a:bodyPr/>
          <a:lstStyle/>
          <a:p>
            <a:r>
              <a:rPr lang="zh-CN" altLang="en-US" dirty="0">
                <a:latin typeface="华文楷体" panose="02010600040101010101" pitchFamily="2" charset="-122"/>
                <a:ea typeface="华文楷体" panose="02010600040101010101" pitchFamily="2" charset="-122"/>
              </a:rPr>
              <a:t>关于联合建模的方法的问题，目前仅是理论上的猜测，还未进行研究来为这一想法提供证据；</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但是在检查模型代码的时候，我们发现了另一个问题</a:t>
            </a:r>
            <a:r>
              <a:rPr lang="en-US" altLang="zh-CN" dirty="0">
                <a:latin typeface="华文楷体" panose="02010600040101010101" pitchFamily="2" charset="-122"/>
                <a:ea typeface="华文楷体" panose="02010600040101010101" pitchFamily="2" charset="-122"/>
              </a:rPr>
              <a:t>——HDDM</a:t>
            </a:r>
            <a:r>
              <a:rPr lang="zh-CN" altLang="en-US" dirty="0">
                <a:latin typeface="华文楷体" panose="02010600040101010101" pitchFamily="2" charset="-122"/>
                <a:ea typeface="华文楷体" panose="02010600040101010101" pitchFamily="2" charset="-122"/>
              </a:rPr>
              <a:t>的分层结构数据参数恢复效果并不理想</a:t>
            </a:r>
            <a:endParaRPr lang="en-US" altLang="zh-CN"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2B4AD94C-0C80-9731-B2EF-E39A131CF0C9}"/>
              </a:ext>
            </a:extLst>
          </p:cNvPr>
          <p:cNvSpPr>
            <a:spLocks noGrp="1"/>
          </p:cNvSpPr>
          <p:nvPr>
            <p:ph type="sldNum" sz="quarter" idx="12"/>
          </p:nvPr>
        </p:nvSpPr>
        <p:spPr/>
        <p:txBody>
          <a:bodyPr/>
          <a:lstStyle/>
          <a:p>
            <a:fld id="{486AE13E-E954-46CB-AE43-99BC7F66DF42}" type="slidenum">
              <a:rPr lang="zh-CN" altLang="en-US" smtClean="0"/>
              <a:t>34</a:t>
            </a:fld>
            <a:endParaRPr lang="zh-CN" altLang="en-US"/>
          </a:p>
        </p:txBody>
      </p:sp>
    </p:spTree>
    <p:extLst>
      <p:ext uri="{BB962C8B-B14F-4D97-AF65-F5344CB8AC3E}">
        <p14:creationId xmlns:p14="http://schemas.microsoft.com/office/powerpoint/2010/main" val="2327259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93025C0-7A4A-0F2B-892B-D7568D02A493}"/>
              </a:ext>
            </a:extLst>
          </p:cNvPr>
          <p:cNvSpPr>
            <a:spLocks noGrp="1"/>
          </p:cNvSpPr>
          <p:nvPr>
            <p:ph type="sldNum" sz="quarter" idx="12"/>
          </p:nvPr>
        </p:nvSpPr>
        <p:spPr/>
        <p:txBody>
          <a:bodyPr/>
          <a:lstStyle/>
          <a:p>
            <a:fld id="{486AE13E-E954-46CB-AE43-99BC7F66DF42}" type="slidenum">
              <a:rPr lang="zh-CN" altLang="en-US" smtClean="0"/>
              <a:t>35</a:t>
            </a:fld>
            <a:endParaRPr lang="zh-CN" altLang="en-US"/>
          </a:p>
        </p:txBody>
      </p:sp>
      <p:pic>
        <p:nvPicPr>
          <p:cNvPr id="6" name="图片 5">
            <a:extLst>
              <a:ext uri="{FF2B5EF4-FFF2-40B4-BE49-F238E27FC236}">
                <a16:creationId xmlns:a16="http://schemas.microsoft.com/office/drawing/2014/main" id="{204C1BFB-354C-CCC4-0114-31EE3A673439}"/>
              </a:ext>
            </a:extLst>
          </p:cNvPr>
          <p:cNvPicPr>
            <a:picLocks noChangeAspect="1"/>
          </p:cNvPicPr>
          <p:nvPr/>
        </p:nvPicPr>
        <p:blipFill>
          <a:blip r:embed="rId2"/>
          <a:stretch>
            <a:fillRect/>
          </a:stretch>
        </p:blipFill>
        <p:spPr>
          <a:xfrm>
            <a:off x="2264229" y="896030"/>
            <a:ext cx="6843032" cy="3984471"/>
          </a:xfrm>
          <a:prstGeom prst="rect">
            <a:avLst/>
          </a:prstGeom>
        </p:spPr>
      </p:pic>
      <p:sp>
        <p:nvSpPr>
          <p:cNvPr id="8" name="文本框 7">
            <a:extLst>
              <a:ext uri="{FF2B5EF4-FFF2-40B4-BE49-F238E27FC236}">
                <a16:creationId xmlns:a16="http://schemas.microsoft.com/office/drawing/2014/main" id="{7E58A55F-78FD-7E53-9D03-77B130AFD61F}"/>
              </a:ext>
            </a:extLst>
          </p:cNvPr>
          <p:cNvSpPr txBox="1"/>
          <p:nvPr/>
        </p:nvSpPr>
        <p:spPr>
          <a:xfrm>
            <a:off x="4637315" y="5842619"/>
            <a:ext cx="6096000"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模型拟合效果欠佳</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935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83D7593-356F-AFB6-35C0-8C9C40661510}"/>
              </a:ext>
            </a:extLst>
          </p:cNvPr>
          <p:cNvSpPr>
            <a:spLocks noGrp="1"/>
          </p:cNvSpPr>
          <p:nvPr>
            <p:ph type="sldNum" sz="quarter" idx="12"/>
          </p:nvPr>
        </p:nvSpPr>
        <p:spPr/>
        <p:txBody>
          <a:bodyPr/>
          <a:lstStyle/>
          <a:p>
            <a:fld id="{486AE13E-E954-46CB-AE43-99BC7F66DF42}" type="slidenum">
              <a:rPr lang="zh-CN" altLang="en-US" smtClean="0"/>
              <a:t>36</a:t>
            </a:fld>
            <a:endParaRPr lang="zh-CN" altLang="en-US"/>
          </a:p>
        </p:txBody>
      </p:sp>
      <p:pic>
        <p:nvPicPr>
          <p:cNvPr id="6" name="图片 5">
            <a:extLst>
              <a:ext uri="{FF2B5EF4-FFF2-40B4-BE49-F238E27FC236}">
                <a16:creationId xmlns:a16="http://schemas.microsoft.com/office/drawing/2014/main" id="{DCD64694-5CA7-F171-A828-2FDE621E6B60}"/>
              </a:ext>
            </a:extLst>
          </p:cNvPr>
          <p:cNvPicPr>
            <a:picLocks noChangeAspect="1"/>
          </p:cNvPicPr>
          <p:nvPr/>
        </p:nvPicPr>
        <p:blipFill>
          <a:blip r:embed="rId2"/>
          <a:stretch>
            <a:fillRect/>
          </a:stretch>
        </p:blipFill>
        <p:spPr>
          <a:xfrm>
            <a:off x="2497460" y="365125"/>
            <a:ext cx="6588483" cy="5978329"/>
          </a:xfrm>
          <a:prstGeom prst="rect">
            <a:avLst/>
          </a:prstGeom>
        </p:spPr>
      </p:pic>
      <p:sp>
        <p:nvSpPr>
          <p:cNvPr id="8" name="文本框 7">
            <a:extLst>
              <a:ext uri="{FF2B5EF4-FFF2-40B4-BE49-F238E27FC236}">
                <a16:creationId xmlns:a16="http://schemas.microsoft.com/office/drawing/2014/main" id="{1636218F-0DBD-D336-CA09-0A1B07B04909}"/>
              </a:ext>
            </a:extLst>
          </p:cNvPr>
          <p:cNvSpPr txBox="1"/>
          <p:nvPr/>
        </p:nvSpPr>
        <p:spPr>
          <a:xfrm>
            <a:off x="4891314" y="6365039"/>
            <a:ext cx="6096000"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群组参数恢复效果欠佳</a:t>
            </a:r>
            <a:endParaRPr lang="en-US" altLang="zh-CN" dirty="0">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B6699564-67B8-6D2A-49E5-B280F040A492}"/>
              </a:ext>
            </a:extLst>
          </p:cNvPr>
          <p:cNvSpPr txBox="1"/>
          <p:nvPr/>
        </p:nvSpPr>
        <p:spPr>
          <a:xfrm>
            <a:off x="4891314" y="6363607"/>
            <a:ext cx="6096000"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群组参数恢复效果欠佳</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26375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0BC6DB8-2E4F-502A-2993-7304E2A507F4}"/>
              </a:ext>
            </a:extLst>
          </p:cNvPr>
          <p:cNvSpPr>
            <a:spLocks noGrp="1"/>
          </p:cNvSpPr>
          <p:nvPr>
            <p:ph type="sldNum" sz="quarter" idx="12"/>
          </p:nvPr>
        </p:nvSpPr>
        <p:spPr/>
        <p:txBody>
          <a:bodyPr/>
          <a:lstStyle/>
          <a:p>
            <a:fld id="{486AE13E-E954-46CB-AE43-99BC7F66DF42}" type="slidenum">
              <a:rPr lang="zh-CN" altLang="en-US" smtClean="0"/>
              <a:t>37</a:t>
            </a:fld>
            <a:endParaRPr lang="zh-CN" altLang="en-US"/>
          </a:p>
        </p:txBody>
      </p:sp>
      <p:pic>
        <p:nvPicPr>
          <p:cNvPr id="6" name="图片 5">
            <a:extLst>
              <a:ext uri="{FF2B5EF4-FFF2-40B4-BE49-F238E27FC236}">
                <a16:creationId xmlns:a16="http://schemas.microsoft.com/office/drawing/2014/main" id="{47259D95-DCD4-AF0E-D0EE-390003E19899}"/>
              </a:ext>
            </a:extLst>
          </p:cNvPr>
          <p:cNvPicPr>
            <a:picLocks noChangeAspect="1"/>
          </p:cNvPicPr>
          <p:nvPr/>
        </p:nvPicPr>
        <p:blipFill>
          <a:blip r:embed="rId2"/>
          <a:stretch>
            <a:fillRect/>
          </a:stretch>
        </p:blipFill>
        <p:spPr>
          <a:xfrm>
            <a:off x="2192905" y="1161143"/>
            <a:ext cx="7524409" cy="4224230"/>
          </a:xfrm>
          <a:prstGeom prst="rect">
            <a:avLst/>
          </a:prstGeom>
        </p:spPr>
      </p:pic>
      <p:sp>
        <p:nvSpPr>
          <p:cNvPr id="7" name="文本框 6">
            <a:extLst>
              <a:ext uri="{FF2B5EF4-FFF2-40B4-BE49-F238E27FC236}">
                <a16:creationId xmlns:a16="http://schemas.microsoft.com/office/drawing/2014/main" id="{86494DCA-404F-B114-13F4-56E70806E3DD}"/>
              </a:ext>
            </a:extLst>
          </p:cNvPr>
          <p:cNvSpPr txBox="1"/>
          <p:nvPr/>
        </p:nvSpPr>
        <p:spPr>
          <a:xfrm>
            <a:off x="4826000" y="5987018"/>
            <a:ext cx="6096000"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个体参数恢复效果欠佳</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69130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EC8D8-A94F-A1E5-780C-B640C06933FA}"/>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未来方向</a:t>
            </a:r>
          </a:p>
        </p:txBody>
      </p:sp>
      <p:sp>
        <p:nvSpPr>
          <p:cNvPr id="3" name="内容占位符 2">
            <a:extLst>
              <a:ext uri="{FF2B5EF4-FFF2-40B4-BE49-F238E27FC236}">
                <a16:creationId xmlns:a16="http://schemas.microsoft.com/office/drawing/2014/main" id="{686532F2-AAEF-EF38-287E-4053AB58DE77}"/>
              </a:ext>
            </a:extLst>
          </p:cNvPr>
          <p:cNvSpPr>
            <a:spLocks noGrp="1"/>
          </p:cNvSpPr>
          <p:nvPr>
            <p:ph idx="1"/>
          </p:nvPr>
        </p:nvSpPr>
        <p:spPr/>
        <p:txBody>
          <a:bodyPr/>
          <a:lstStyle/>
          <a:p>
            <a:r>
              <a:rPr lang="en-US" altLang="zh-CN" dirty="0">
                <a:latin typeface="华文楷体" panose="02010600040101010101" pitchFamily="2" charset="-122"/>
                <a:ea typeface="华文楷体" panose="02010600040101010101" pitchFamily="2" charset="-122"/>
              </a:rPr>
              <a:t>1. </a:t>
            </a:r>
            <a:r>
              <a:rPr lang="zh-CN" altLang="en-US" dirty="0">
                <a:latin typeface="华文楷体" panose="02010600040101010101" pitchFamily="2" charset="-122"/>
                <a:ea typeface="华文楷体" panose="02010600040101010101" pitchFamily="2" charset="-122"/>
              </a:rPr>
              <a:t>验证</a:t>
            </a:r>
            <a:r>
              <a:rPr lang="en-US" altLang="zh-CN" dirty="0" err="1">
                <a:latin typeface="华文楷体" panose="02010600040101010101" pitchFamily="2" charset="-122"/>
                <a:ea typeface="华文楷体" panose="02010600040101010101" pitchFamily="2" charset="-122"/>
              </a:rPr>
              <a:t>hddm</a:t>
            </a:r>
            <a:r>
              <a:rPr lang="zh-CN" altLang="en-US" dirty="0">
                <a:latin typeface="华文楷体" panose="02010600040101010101" pitchFamily="2" charset="-122"/>
                <a:ea typeface="华文楷体" panose="02010600040101010101" pitchFamily="2" charset="-122"/>
              </a:rPr>
              <a:t>的拟合效果。</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 </a:t>
            </a:r>
            <a:r>
              <a:rPr lang="en-US" altLang="zh-CN" dirty="0" err="1">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和证据积累之间的关系仍需要确定，从而构建更合适的模型。</a:t>
            </a:r>
          </a:p>
        </p:txBody>
      </p:sp>
      <p:sp>
        <p:nvSpPr>
          <p:cNvPr id="4" name="灯片编号占位符 3">
            <a:extLst>
              <a:ext uri="{FF2B5EF4-FFF2-40B4-BE49-F238E27FC236}">
                <a16:creationId xmlns:a16="http://schemas.microsoft.com/office/drawing/2014/main" id="{AE1CE558-41AD-21AA-60AE-0C71462E5303}"/>
              </a:ext>
            </a:extLst>
          </p:cNvPr>
          <p:cNvSpPr>
            <a:spLocks noGrp="1"/>
          </p:cNvSpPr>
          <p:nvPr>
            <p:ph type="sldNum" sz="quarter" idx="12"/>
          </p:nvPr>
        </p:nvSpPr>
        <p:spPr/>
        <p:txBody>
          <a:bodyPr/>
          <a:lstStyle/>
          <a:p>
            <a:fld id="{486AE13E-E954-46CB-AE43-99BC7F66DF42}" type="slidenum">
              <a:rPr lang="zh-CN" altLang="en-US" smtClean="0"/>
              <a:t>38</a:t>
            </a:fld>
            <a:endParaRPr lang="zh-CN" altLang="en-US"/>
          </a:p>
        </p:txBody>
      </p:sp>
    </p:spTree>
    <p:extLst>
      <p:ext uri="{BB962C8B-B14F-4D97-AF65-F5344CB8AC3E}">
        <p14:creationId xmlns:p14="http://schemas.microsoft.com/office/powerpoint/2010/main" val="1118277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5EC3A-76B8-F965-F7B6-D4489DF816D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结论</a:t>
            </a:r>
          </a:p>
        </p:txBody>
      </p:sp>
      <p:sp>
        <p:nvSpPr>
          <p:cNvPr id="3" name="内容占位符 2">
            <a:extLst>
              <a:ext uri="{FF2B5EF4-FFF2-40B4-BE49-F238E27FC236}">
                <a16:creationId xmlns:a16="http://schemas.microsoft.com/office/drawing/2014/main" id="{8CD224ED-2742-AB9E-05F1-1FB6B01BBF2F}"/>
              </a:ext>
            </a:extLst>
          </p:cNvPr>
          <p:cNvSpPr>
            <a:spLocks noGrp="1"/>
          </p:cNvSpPr>
          <p:nvPr>
            <p:ph idx="1"/>
          </p:nvPr>
        </p:nvSpPr>
        <p:spPr/>
        <p:txBody>
          <a:bodyPr/>
          <a:lstStyle/>
          <a:p>
            <a:pPr marL="0" indent="0">
              <a:buNone/>
            </a:pPr>
            <a:endParaRPr lang="en-US" altLang="zh-CN" dirty="0">
              <a:latin typeface="华文楷体" panose="02010600040101010101" pitchFamily="2" charset="-122"/>
              <a:ea typeface="华文楷体" panose="02010600040101010101" pitchFamily="2" charset="-122"/>
            </a:endParaRPr>
          </a:p>
          <a:p>
            <a:pPr marL="0" indent="0">
              <a:buNone/>
            </a:pPr>
            <a:r>
              <a:rPr lang="en-US" altLang="zh-CN" dirty="0">
                <a:latin typeface="华文楷体" panose="02010600040101010101" pitchFamily="2" charset="-122"/>
                <a:ea typeface="华文楷体" panose="02010600040101010101" pitchFamily="2" charset="-122"/>
              </a:rPr>
              <a:t>CPP</a:t>
            </a:r>
            <a:r>
              <a:rPr lang="zh-CN" altLang="en-US" dirty="0">
                <a:latin typeface="华文楷体" panose="02010600040101010101" pitchFamily="2" charset="-122"/>
                <a:ea typeface="华文楷体" panose="02010600040101010101" pitchFamily="2" charset="-122"/>
              </a:rPr>
              <a:t>能否作为知觉决策的神经标志物，主要面临两个问题</a:t>
            </a:r>
            <a:r>
              <a:rPr lang="en-US" altLang="zh-CN" dirty="0">
                <a:latin typeface="华文楷体" panose="02010600040101010101" pitchFamily="2" charset="-122"/>
                <a:ea typeface="华文楷体" panose="02010600040101010101" pitchFamily="2" charset="-122"/>
              </a:rPr>
              <a:t>:</a:t>
            </a:r>
          </a:p>
          <a:p>
            <a:pPr marL="0" indent="0">
              <a:buNone/>
            </a:pPr>
            <a:r>
              <a:rPr lang="en-US" altLang="zh-CN" dirty="0">
                <a:latin typeface="华文楷体" panose="02010600040101010101" pitchFamily="2" charset="-122"/>
                <a:ea typeface="华文楷体" panose="02010600040101010101" pitchFamily="2" charset="-122"/>
                <a:sym typeface="Wingdings" panose="05000000000000000000" pitchFamily="2" charset="2"/>
              </a:rPr>
              <a:t>	(1)CPP</a:t>
            </a:r>
            <a:r>
              <a:rPr lang="zh-CN" altLang="en-US" dirty="0">
                <a:latin typeface="华文楷体" panose="02010600040101010101" pitchFamily="2" charset="-122"/>
                <a:ea typeface="华文楷体" panose="02010600040101010101" pitchFamily="2" charset="-122"/>
                <a:sym typeface="Wingdings" panose="05000000000000000000" pitchFamily="2" charset="2"/>
              </a:rPr>
              <a:t>的哪个特征反映了证据积累过程，</a:t>
            </a:r>
            <a:endParaRPr lang="en-US" altLang="zh-CN" dirty="0">
              <a:latin typeface="华文楷体" panose="02010600040101010101" pitchFamily="2" charset="-122"/>
              <a:ea typeface="华文楷体" panose="02010600040101010101" pitchFamily="2" charset="-122"/>
              <a:sym typeface="Wingdings" panose="05000000000000000000" pitchFamily="2" charset="2"/>
            </a:endParaRPr>
          </a:p>
          <a:p>
            <a:pPr marL="0" indent="0">
              <a:buNone/>
            </a:pPr>
            <a:r>
              <a:rPr lang="en-US" altLang="zh-CN" dirty="0">
                <a:latin typeface="华文楷体" panose="02010600040101010101" pitchFamily="2" charset="-122"/>
                <a:ea typeface="华文楷体" panose="02010600040101010101" pitchFamily="2" charset="-122"/>
                <a:sym typeface="Wingdings" panose="05000000000000000000" pitchFamily="2" charset="2"/>
              </a:rPr>
              <a:t>	(2)</a:t>
            </a:r>
            <a:r>
              <a:rPr lang="zh-CN" altLang="en-US" dirty="0">
                <a:latin typeface="华文楷体" panose="02010600040101010101" pitchFamily="2" charset="-122"/>
                <a:ea typeface="华文楷体" panose="02010600040101010101" pitchFamily="2" charset="-122"/>
                <a:sym typeface="Wingdings" panose="05000000000000000000" pitchFamily="2" charset="2"/>
              </a:rPr>
              <a:t>如何确定</a:t>
            </a:r>
            <a:r>
              <a:rPr lang="en-US" altLang="zh-CN" dirty="0">
                <a:latin typeface="华文楷体" panose="02010600040101010101" pitchFamily="2" charset="-122"/>
                <a:ea typeface="华文楷体" panose="02010600040101010101" pitchFamily="2" charset="-122"/>
                <a:sym typeface="Wingdings" panose="05000000000000000000" pitchFamily="2" charset="2"/>
              </a:rPr>
              <a:t>CPP</a:t>
            </a:r>
            <a:r>
              <a:rPr lang="zh-CN" altLang="en-US" dirty="0">
                <a:latin typeface="华文楷体" panose="02010600040101010101" pitchFamily="2" charset="-122"/>
                <a:ea typeface="华文楷体" panose="02010600040101010101" pitchFamily="2" charset="-122"/>
                <a:sym typeface="Wingdings" panose="05000000000000000000" pitchFamily="2" charset="2"/>
              </a:rPr>
              <a:t>与证据积累过程有关。</a:t>
            </a:r>
            <a:endParaRPr lang="en-US" altLang="zh-CN" dirty="0">
              <a:latin typeface="华文楷体" panose="02010600040101010101" pitchFamily="2" charset="-122"/>
              <a:ea typeface="华文楷体" panose="02010600040101010101" pitchFamily="2" charset="-122"/>
              <a:sym typeface="Wingdings" panose="05000000000000000000" pitchFamily="2" charset="2"/>
            </a:endParaRPr>
          </a:p>
          <a:p>
            <a:pPr marL="0" indent="0">
              <a:buNone/>
            </a:pPr>
            <a:r>
              <a:rPr lang="en-US" altLang="zh-CN" dirty="0">
                <a:latin typeface="华文楷体" panose="02010600040101010101" pitchFamily="2" charset="-122"/>
                <a:ea typeface="华文楷体" panose="02010600040101010101" pitchFamily="2" charset="-122"/>
                <a:sym typeface="Wingdings" panose="05000000000000000000" pitchFamily="2" charset="2"/>
              </a:rPr>
              <a:t>	</a:t>
            </a:r>
          </a:p>
          <a:p>
            <a:pPr marL="0" indent="0">
              <a:buNone/>
            </a:pPr>
            <a:r>
              <a:rPr lang="zh-CN" altLang="en-US" dirty="0">
                <a:latin typeface="华文楷体" panose="02010600040101010101" pitchFamily="2" charset="-122"/>
                <a:ea typeface="华文楷体" panose="02010600040101010101" pitchFamily="2" charset="-122"/>
                <a:sym typeface="Wingdings" panose="05000000000000000000" pitchFamily="2" charset="2"/>
              </a:rPr>
              <a:t>目前的我们的研究发现基于证据积累过程的</a:t>
            </a:r>
            <a:r>
              <a:rPr lang="en-US" altLang="zh-CN" dirty="0">
                <a:latin typeface="华文楷体" panose="02010600040101010101" pitchFamily="2" charset="-122"/>
                <a:ea typeface="华文楷体" panose="02010600040101010101" pitchFamily="2" charset="-122"/>
                <a:sym typeface="Wingdings" panose="05000000000000000000" pitchFamily="2" charset="2"/>
              </a:rPr>
              <a:t>HDDM</a:t>
            </a:r>
            <a:r>
              <a:rPr lang="zh-CN" altLang="en-US" dirty="0">
                <a:latin typeface="华文楷体" panose="02010600040101010101" pitchFamily="2" charset="-122"/>
                <a:ea typeface="华文楷体" panose="02010600040101010101" pitchFamily="2" charset="-122"/>
                <a:sym typeface="Wingdings" panose="05000000000000000000" pitchFamily="2" charset="2"/>
              </a:rPr>
              <a:t>模型的参数恢复效果不理想，致使我们开始思考</a:t>
            </a:r>
            <a:r>
              <a:rPr lang="en-US" altLang="zh-CN" dirty="0">
                <a:latin typeface="华文楷体" panose="02010600040101010101" pitchFamily="2" charset="-122"/>
                <a:ea typeface="华文楷体" panose="02010600040101010101" pitchFamily="2" charset="-122"/>
                <a:sym typeface="Wingdings" panose="05000000000000000000" pitchFamily="2" charset="2"/>
              </a:rPr>
              <a:t>HDDM</a:t>
            </a:r>
            <a:r>
              <a:rPr lang="zh-CN" altLang="en-US" dirty="0">
                <a:latin typeface="华文楷体" panose="02010600040101010101" pitchFamily="2" charset="-122"/>
                <a:ea typeface="华文楷体" panose="02010600040101010101" pitchFamily="2" charset="-122"/>
                <a:sym typeface="Wingdings" panose="05000000000000000000" pitchFamily="2" charset="2"/>
              </a:rPr>
              <a:t>能否准确地反映证据积累过程。只有先验证这个问题，才能进一步考察</a:t>
            </a:r>
            <a:r>
              <a:rPr lang="en-US" altLang="zh-CN" dirty="0">
                <a:latin typeface="华文楷体" panose="02010600040101010101" pitchFamily="2" charset="-122"/>
                <a:ea typeface="华文楷体" panose="02010600040101010101" pitchFamily="2" charset="-122"/>
                <a:sym typeface="Wingdings" panose="05000000000000000000" pitchFamily="2" charset="2"/>
              </a:rPr>
              <a:t>CPP</a:t>
            </a:r>
            <a:r>
              <a:rPr lang="zh-CN" altLang="en-US" dirty="0">
                <a:latin typeface="华文楷体" panose="02010600040101010101" pitchFamily="2" charset="-122"/>
                <a:ea typeface="华文楷体" panose="02010600040101010101" pitchFamily="2" charset="-122"/>
                <a:sym typeface="Wingdings" panose="05000000000000000000" pitchFamily="2" charset="2"/>
              </a:rPr>
              <a:t>与证据积累过程的关系。</a:t>
            </a:r>
            <a:endParaRPr lang="en-US" altLang="zh-CN"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633F04B7-FC79-5DEE-92E4-0DD25C998A14}"/>
              </a:ext>
            </a:extLst>
          </p:cNvPr>
          <p:cNvSpPr>
            <a:spLocks noGrp="1"/>
          </p:cNvSpPr>
          <p:nvPr>
            <p:ph type="sldNum" sz="quarter" idx="12"/>
          </p:nvPr>
        </p:nvSpPr>
        <p:spPr/>
        <p:txBody>
          <a:bodyPr/>
          <a:lstStyle/>
          <a:p>
            <a:fld id="{486AE13E-E954-46CB-AE43-99BC7F66DF42}" type="slidenum">
              <a:rPr lang="zh-CN" altLang="en-US" smtClean="0"/>
              <a:t>39</a:t>
            </a:fld>
            <a:endParaRPr lang="zh-CN" altLang="en-US"/>
          </a:p>
        </p:txBody>
      </p:sp>
    </p:spTree>
    <p:extLst>
      <p:ext uri="{BB962C8B-B14F-4D97-AF65-F5344CB8AC3E}">
        <p14:creationId xmlns:p14="http://schemas.microsoft.com/office/powerpoint/2010/main" val="2526992335"/>
      </p:ext>
    </p:extLst>
  </p:cSld>
  <p:clrMapOvr>
    <a:masterClrMapping/>
  </p:clrMapOvr>
  <mc:AlternateContent xmlns:mc="http://schemas.openxmlformats.org/markup-compatibility/2006" xmlns:p14="http://schemas.microsoft.com/office/powerpoint/2010/main">
    <mc:Choice Requires="p14">
      <p:transition spd="slow" p14:dur="2000" advTm="30827"/>
    </mc:Choice>
    <mc:Fallback xmlns="">
      <p:transition spd="slow" advTm="308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lack and red traffic light, rain, cityscape, car, lights HD wallpaper |  Wallpaper Flare">
            <a:extLst>
              <a:ext uri="{FF2B5EF4-FFF2-40B4-BE49-F238E27FC236}">
                <a16:creationId xmlns:a16="http://schemas.microsoft.com/office/drawing/2014/main" id="{2EB6FCC2-7EB8-7803-C3F9-63810286C1A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1715" y="1374362"/>
            <a:ext cx="7328569"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92D4F59F-06DC-7CE8-39C0-D6F7683781F5}"/>
              </a:ext>
            </a:extLst>
          </p:cNvPr>
          <p:cNvSpPr>
            <a:spLocks noGrp="1"/>
          </p:cNvSpPr>
          <p:nvPr>
            <p:ph type="sldNum" sz="quarter" idx="12"/>
          </p:nvPr>
        </p:nvSpPr>
        <p:spPr/>
        <p:txBody>
          <a:bodyPr/>
          <a:lstStyle/>
          <a:p>
            <a:fld id="{486AE13E-E954-46CB-AE43-99BC7F66DF42}" type="slidenum">
              <a:rPr lang="zh-CN" altLang="en-US" smtClean="0"/>
              <a:t>4</a:t>
            </a:fld>
            <a:endParaRPr lang="zh-CN" altLang="en-US"/>
          </a:p>
        </p:txBody>
      </p:sp>
    </p:spTree>
    <p:extLst>
      <p:ext uri="{BB962C8B-B14F-4D97-AF65-F5344CB8AC3E}">
        <p14:creationId xmlns:p14="http://schemas.microsoft.com/office/powerpoint/2010/main" val="2683861511"/>
      </p:ext>
    </p:extLst>
  </p:cSld>
  <p:clrMapOvr>
    <a:masterClrMapping/>
  </p:clrMapOvr>
  <mc:AlternateContent xmlns:mc="http://schemas.openxmlformats.org/markup-compatibility/2006" xmlns:p14="http://schemas.microsoft.com/office/powerpoint/2010/main">
    <mc:Choice Requires="p14">
      <p:transition spd="slow" p14:dur="2000" advTm="28765"/>
    </mc:Choice>
    <mc:Fallback xmlns="">
      <p:transition spd="slow" advTm="2876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68930" y="2505670"/>
            <a:ext cx="7160896" cy="1015663"/>
          </a:xfrm>
          <a:prstGeom prst="rect">
            <a:avLst/>
          </a:prstGeom>
          <a:noFill/>
        </p:spPr>
        <p:txBody>
          <a:bodyPr wrap="square" rtlCol="0">
            <a:spAutoFit/>
          </a:bodyPr>
          <a:lstStyle/>
          <a:p>
            <a:pPr algn="ctr"/>
            <a:r>
              <a:rPr lang="zh-CN" altLang="en-US" sz="6000" b="1" dirty="0">
                <a:latin typeface="华文楷体" panose="02010600040101010101" pitchFamily="2" charset="-122"/>
                <a:ea typeface="华文楷体" panose="02010600040101010101" pitchFamily="2" charset="-122"/>
              </a:rPr>
              <a:t>请批评指正！</a:t>
            </a:r>
            <a:endParaRPr lang="en-US" altLang="zh-CN" sz="6000" b="1" dirty="0">
              <a:latin typeface="华文楷体" panose="02010600040101010101" pitchFamily="2" charset="-122"/>
              <a:ea typeface="华文楷体" panose="02010600040101010101" pitchFamily="2" charset="-122"/>
            </a:endParaRPr>
          </a:p>
        </p:txBody>
      </p:sp>
      <p:sp>
        <p:nvSpPr>
          <p:cNvPr id="25" name="矩形 24"/>
          <p:cNvSpPr/>
          <p:nvPr/>
        </p:nvSpPr>
        <p:spPr>
          <a:xfrm>
            <a:off x="2640330" y="3805119"/>
            <a:ext cx="6908165"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600" b="1" dirty="0">
                <a:latin typeface="华文楷体" panose="02010600040101010101" pitchFamily="2" charset="-122"/>
                <a:ea typeface="华文楷体" panose="02010600040101010101" pitchFamily="2" charset="-122"/>
                <a:sym typeface="+mn-ea"/>
              </a:rPr>
              <a:t>汇报人：刘逸康</a:t>
            </a:r>
            <a:endParaRPr lang="en-US" altLang="zh-CN" sz="1600" b="1" dirty="0">
              <a:latin typeface="华文楷体" panose="02010600040101010101" pitchFamily="2" charset="-122"/>
              <a:ea typeface="华文楷体" panose="02010600040101010101" pitchFamily="2" charset="-122"/>
              <a:sym typeface="+mn-ea"/>
            </a:endParaRPr>
          </a:p>
          <a:p>
            <a:pPr algn="ctr" fontAlgn="auto"/>
            <a:r>
              <a:rPr lang="zh-CN" altLang="en-US" sz="1600" b="1" dirty="0">
                <a:latin typeface="华文楷体" panose="02010600040101010101" pitchFamily="2" charset="-122"/>
                <a:ea typeface="华文楷体" panose="02010600040101010101" pitchFamily="2" charset="-122"/>
                <a:sym typeface="+mn-ea"/>
              </a:rPr>
              <a:t>南京师范大学心理学院</a:t>
            </a:r>
            <a:endParaRPr lang="en-US" altLang="zh-CN" sz="1600" b="1" dirty="0">
              <a:latin typeface="华文楷体" panose="02010600040101010101" pitchFamily="2" charset="-122"/>
              <a:ea typeface="华文楷体" panose="02010600040101010101" pitchFamily="2" charset="-122"/>
              <a:sym typeface="+mn-ea"/>
            </a:endParaRPr>
          </a:p>
          <a:p>
            <a:pPr algn="ctr" fontAlgn="auto"/>
            <a:r>
              <a:rPr lang="en-US" altLang="zh-CN" sz="1600" b="1" dirty="0">
                <a:latin typeface="华文楷体" panose="02010600040101010101" pitchFamily="2" charset="-122"/>
                <a:ea typeface="华文楷体" panose="02010600040101010101" pitchFamily="2" charset="-122"/>
                <a:sym typeface="+mn-ea"/>
              </a:rPr>
              <a:t>Email</a:t>
            </a:r>
            <a:r>
              <a:rPr lang="zh-CN" altLang="en-US" sz="1600" b="1" dirty="0">
                <a:latin typeface="华文楷体" panose="02010600040101010101" pitchFamily="2" charset="-122"/>
                <a:ea typeface="华文楷体" panose="02010600040101010101" pitchFamily="2" charset="-122"/>
                <a:sym typeface="+mn-ea"/>
              </a:rPr>
              <a:t>：</a:t>
            </a:r>
            <a:r>
              <a:rPr lang="en-US" altLang="zh-CN" sz="1600" b="1" dirty="0">
                <a:latin typeface="华文楷体" panose="02010600040101010101" pitchFamily="2" charset="-122"/>
                <a:ea typeface="华文楷体" panose="02010600040101010101" pitchFamily="2" charset="-122"/>
                <a:sym typeface="+mn-ea"/>
              </a:rPr>
              <a:t>liuyk11@126.com</a:t>
            </a:r>
          </a:p>
        </p:txBody>
      </p:sp>
      <p:sp>
        <p:nvSpPr>
          <p:cNvPr id="2" name="灯片编号占位符 1">
            <a:extLst>
              <a:ext uri="{FF2B5EF4-FFF2-40B4-BE49-F238E27FC236}">
                <a16:creationId xmlns:a16="http://schemas.microsoft.com/office/drawing/2014/main" id="{0226E5A0-56CE-A232-9D64-89E931AC6943}"/>
              </a:ext>
            </a:extLst>
          </p:cNvPr>
          <p:cNvSpPr>
            <a:spLocks noGrp="1"/>
          </p:cNvSpPr>
          <p:nvPr>
            <p:ph type="sldNum" sz="quarter" idx="12"/>
          </p:nvPr>
        </p:nvSpPr>
        <p:spPr/>
        <p:txBody>
          <a:bodyPr/>
          <a:lstStyle/>
          <a:p>
            <a:fld id="{486AE13E-E954-46CB-AE43-99BC7F66DF42}" type="slidenum">
              <a:rPr lang="zh-CN" altLang="en-US" smtClean="0"/>
              <a:t>40</a:t>
            </a:fld>
            <a:endParaRPr lang="zh-CN" altLang="en-US" dirty="0"/>
          </a:p>
        </p:txBody>
      </p:sp>
    </p:spTree>
    <p:extLst>
      <p:ext uri="{BB962C8B-B14F-4D97-AF65-F5344CB8AC3E}">
        <p14:creationId xmlns:p14="http://schemas.microsoft.com/office/powerpoint/2010/main" val="331302613"/>
      </p:ext>
    </p:extLst>
  </p:cSld>
  <p:clrMapOvr>
    <a:masterClrMapping/>
  </p:clrMapOvr>
  <mc:AlternateContent xmlns:mc="http://schemas.openxmlformats.org/markup-compatibility/2006" xmlns:p14="http://schemas.microsoft.com/office/powerpoint/2010/main">
    <mc:Choice Requires="p14">
      <p:transition p14:dur="100" advTm="14153">
        <p:cut/>
      </p:transition>
    </mc:Choice>
    <mc:Fallback xmlns="">
      <p:transition advTm="1415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50"/>
                            </p:stCondLst>
                            <p:childTnLst>
                              <p:par>
                                <p:cTn id="13" presetID="22" presetClass="entr" presetSubtype="8"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5" grpId="0"/>
      <p:bldP spid="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图形用户界面&#10;&#10;描述已自动生成">
            <a:extLst>
              <a:ext uri="{FF2B5EF4-FFF2-40B4-BE49-F238E27FC236}">
                <a16:creationId xmlns:a16="http://schemas.microsoft.com/office/drawing/2014/main" id="{7BFF689A-1066-555A-C2A9-F5240D4469B4}"/>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423724" y="3485519"/>
            <a:ext cx="3344551" cy="2497962"/>
          </a:xfrm>
          <a:prstGeom prst="rect">
            <a:avLst/>
          </a:prstGeom>
        </p:spPr>
      </p:pic>
      <p:sp>
        <p:nvSpPr>
          <p:cNvPr id="16" name="文本框 15">
            <a:extLst>
              <a:ext uri="{FF2B5EF4-FFF2-40B4-BE49-F238E27FC236}">
                <a16:creationId xmlns:a16="http://schemas.microsoft.com/office/drawing/2014/main" id="{3E19A357-B035-E2B2-D188-6BBE81493CC0}"/>
              </a:ext>
            </a:extLst>
          </p:cNvPr>
          <p:cNvSpPr txBox="1"/>
          <p:nvPr/>
        </p:nvSpPr>
        <p:spPr>
          <a:xfrm>
            <a:off x="1206500" y="1008209"/>
            <a:ext cx="9779000" cy="2545762"/>
          </a:xfrm>
          <a:prstGeom prst="rect">
            <a:avLst/>
          </a:prstGeom>
          <a:noFill/>
        </p:spPr>
        <p:txBody>
          <a:bodyPr wrap="square" rtlCol="0">
            <a:spAutoFit/>
          </a:bodyPr>
          <a:lstStyle/>
          <a:p>
            <a:pPr>
              <a:lnSpc>
                <a:spcPct val="150000"/>
              </a:lnSpc>
            </a:pPr>
            <a:r>
              <a:rPr lang="zh-CN" altLang="en-US" b="1" dirty="0">
                <a:solidFill>
                  <a:schemeClr val="accent6">
                    <a:lumMod val="75000"/>
                  </a:schemeClr>
                </a:solidFill>
                <a:latin typeface="华文楷体" panose="02010600040101010101" pitchFamily="2" charset="-122"/>
                <a:ea typeface="华文楷体" panose="02010600040101010101" pitchFamily="2" charset="-122"/>
                <a:sym typeface="+mn-ea"/>
              </a:rPr>
              <a:t>知觉决策</a:t>
            </a:r>
            <a:r>
              <a:rPr lang="en-US" altLang="zh-CN" b="1" dirty="0">
                <a:solidFill>
                  <a:schemeClr val="accent6">
                    <a:lumMod val="75000"/>
                  </a:schemeClr>
                </a:solidFill>
                <a:latin typeface="华文楷体" panose="02010600040101010101" pitchFamily="2" charset="-122"/>
                <a:ea typeface="华文楷体" panose="02010600040101010101" pitchFamily="2" charset="-122"/>
                <a:sym typeface="+mn-ea"/>
              </a:rPr>
              <a:t>(Perceptual Decision making)</a:t>
            </a:r>
            <a:r>
              <a:rPr lang="zh-CN" altLang="en-US" dirty="0">
                <a:solidFill>
                  <a:schemeClr val="tx1">
                    <a:lumMod val="65000"/>
                    <a:lumOff val="35000"/>
                  </a:schemeClr>
                </a:solidFill>
                <a:latin typeface="华文楷体" panose="02010600040101010101" pitchFamily="2" charset="-122"/>
                <a:ea typeface="华文楷体" panose="02010600040101010101" pitchFamily="2" charset="-122"/>
                <a:sym typeface="+mn-ea"/>
              </a:rPr>
              <a:t>：</a:t>
            </a:r>
            <a:r>
              <a:rPr lang="zh-CN" altLang="en-US" dirty="0">
                <a:latin typeface="华文楷体" panose="02010600040101010101" pitchFamily="2" charset="-122"/>
                <a:ea typeface="华文楷体" panose="02010600040101010101" pitchFamily="2" charset="-122"/>
              </a:rPr>
              <a:t>将感觉信息转化为判断、信念、行动的认知过程被称为知觉决策</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(O’Connell &amp; Kelly, 2021)</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nSpc>
                <a:spcPct val="150000"/>
              </a:lnSpc>
            </a:pPr>
            <a:endParaRPr lang="en-US" altLang="zh-CN" dirty="0">
              <a:solidFill>
                <a:schemeClr val="tx1">
                  <a:lumMod val="65000"/>
                  <a:lumOff val="35000"/>
                </a:schemeClr>
              </a:solidFill>
              <a:latin typeface="华文楷体" panose="02010600040101010101" pitchFamily="2" charset="-122"/>
              <a:ea typeface="华文楷体" panose="02010600040101010101" pitchFamily="2" charset="-122"/>
              <a:sym typeface="+mn-ea"/>
            </a:endParaRPr>
          </a:p>
          <a:p>
            <a:pPr>
              <a:lnSpc>
                <a:spcPct val="150000"/>
              </a:lnSpc>
            </a:pPr>
            <a:r>
              <a:rPr lang="en-US" altLang="zh-CN" dirty="0">
                <a:latin typeface="华文楷体" panose="02010600040101010101" pitchFamily="2" charset="-122"/>
                <a:ea typeface="华文楷体" panose="02010600040101010101" pitchFamily="2" charset="-122"/>
                <a:sym typeface="+mn-ea"/>
              </a:rPr>
              <a:t>Newsome et al. (1989)</a:t>
            </a:r>
            <a:r>
              <a:rPr lang="zh-CN" altLang="en-US" dirty="0">
                <a:latin typeface="华文楷体" panose="02010600040101010101" pitchFamily="2" charset="-122"/>
                <a:ea typeface="华文楷体" panose="02010600040101010101" pitchFamily="2" charset="-122"/>
                <a:sym typeface="+mn-ea"/>
              </a:rPr>
              <a:t>最早在研究猕猴颞中区</a:t>
            </a:r>
            <a:r>
              <a:rPr lang="en-US" altLang="zh-CN" dirty="0">
                <a:latin typeface="华文楷体" panose="02010600040101010101" pitchFamily="2" charset="-122"/>
                <a:ea typeface="华文楷体" panose="02010600040101010101" pitchFamily="2" charset="-122"/>
                <a:sym typeface="+mn-ea"/>
              </a:rPr>
              <a:t>(Middle Temporal Area, MT)</a:t>
            </a:r>
            <a:r>
              <a:rPr lang="zh-CN" altLang="en-US" dirty="0">
                <a:latin typeface="华文楷体" panose="02010600040101010101" pitchFamily="2" charset="-122"/>
                <a:ea typeface="华文楷体" panose="02010600040101010101" pitchFamily="2" charset="-122"/>
                <a:sym typeface="+mn-ea"/>
              </a:rPr>
              <a:t>如何对感觉信息进行运动选择时提出“知觉决策”这一术语。</a:t>
            </a:r>
            <a:endParaRPr lang="en-US" altLang="zh-CN" dirty="0">
              <a:latin typeface="华文楷体" panose="02010600040101010101" pitchFamily="2" charset="-122"/>
              <a:ea typeface="华文楷体" panose="02010600040101010101" pitchFamily="2" charset="-122"/>
              <a:sym typeface="+mn-ea"/>
            </a:endParaRPr>
          </a:p>
          <a:p>
            <a:pPr>
              <a:lnSpc>
                <a:spcPct val="150000"/>
              </a:lnSpc>
            </a:pPr>
            <a:endParaRPr lang="en-US" altLang="zh-CN" dirty="0">
              <a:solidFill>
                <a:schemeClr val="tx1">
                  <a:lumMod val="65000"/>
                  <a:lumOff val="35000"/>
                </a:schemeClr>
              </a:solidFill>
              <a:latin typeface="华文楷体" panose="02010600040101010101" pitchFamily="2" charset="-122"/>
              <a:ea typeface="华文楷体" panose="02010600040101010101" pitchFamily="2" charset="-122"/>
              <a:sym typeface="+mn-ea"/>
            </a:endParaRPr>
          </a:p>
        </p:txBody>
      </p:sp>
      <p:sp>
        <p:nvSpPr>
          <p:cNvPr id="5" name="文本框 4">
            <a:extLst>
              <a:ext uri="{FF2B5EF4-FFF2-40B4-BE49-F238E27FC236}">
                <a16:creationId xmlns:a16="http://schemas.microsoft.com/office/drawing/2014/main" id="{B7F84991-CFF4-7C6E-21FA-2186DBE0A350}"/>
              </a:ext>
            </a:extLst>
          </p:cNvPr>
          <p:cNvSpPr txBox="1"/>
          <p:nvPr/>
        </p:nvSpPr>
        <p:spPr>
          <a:xfrm>
            <a:off x="4247385" y="6328545"/>
            <a:ext cx="3876470" cy="261610"/>
          </a:xfrm>
          <a:prstGeom prst="rect">
            <a:avLst/>
          </a:prstGeom>
          <a:noFill/>
        </p:spPr>
        <p:txBody>
          <a:bodyPr wrap="square">
            <a:spAutoFit/>
          </a:bodyPr>
          <a:lstStyle/>
          <a:p>
            <a:r>
              <a:rPr lang="en-US" altLang="zh-CN" sz="1100" dirty="0">
                <a:solidFill>
                  <a:schemeClr val="bg1">
                    <a:lumMod val="50000"/>
                  </a:schemeClr>
                </a:solidFill>
                <a:latin typeface="Times New Roman" panose="02020603050405020304" pitchFamily="18" charset="0"/>
                <a:cs typeface="Times New Roman" panose="02020603050405020304" pitchFamily="18" charset="0"/>
              </a:rPr>
              <a:t>(O’Connell, R. G., &amp; Kelly, S. P. 2021; Newsome et al., 1989)</a:t>
            </a:r>
            <a:endParaRPr lang="zh-CN" altLang="en-US" sz="1100"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id="{3B806120-F818-C8D7-EBAA-ECDE4C84DC83}"/>
              </a:ext>
            </a:extLst>
          </p:cNvPr>
          <p:cNvSpPr>
            <a:spLocks noGrp="1"/>
          </p:cNvSpPr>
          <p:nvPr>
            <p:ph type="sldNum" sz="quarter" idx="12"/>
          </p:nvPr>
        </p:nvSpPr>
        <p:spPr/>
        <p:txBody>
          <a:bodyPr/>
          <a:lstStyle/>
          <a:p>
            <a:fld id="{486AE13E-E954-46CB-AE43-99BC7F66DF42}"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061932886"/>
      </p:ext>
    </p:extLst>
  </p:cSld>
  <p:clrMapOvr>
    <a:masterClrMapping/>
  </p:clrMapOvr>
  <mc:AlternateContent xmlns:mc="http://schemas.openxmlformats.org/markup-compatibility/2006" xmlns:p14="http://schemas.microsoft.com/office/powerpoint/2010/main">
    <mc:Choice Requires="p14">
      <p:transition spd="slow" p14:dur="2000" advTm="23760"/>
    </mc:Choice>
    <mc:Fallback xmlns="">
      <p:transition spd="slow" advTm="23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6">
                                            <p:txEl>
                                              <p:pRg st="2" end="2"/>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EE8DF16-ED51-40DC-D1A0-9C0EFF39D1C4}"/>
              </a:ext>
            </a:extLst>
          </p:cNvPr>
          <p:cNvSpPr>
            <a:spLocks noGrp="1"/>
          </p:cNvSpPr>
          <p:nvPr>
            <p:ph type="sldNum" sz="quarter" idx="12"/>
          </p:nvPr>
        </p:nvSpPr>
        <p:spPr/>
        <p:txBody>
          <a:bodyPr/>
          <a:lstStyle/>
          <a:p>
            <a:fld id="{486AE13E-E954-46CB-AE43-99BC7F66DF42}" type="slidenum">
              <a:rPr lang="zh-CN" altLang="en-US" smtClean="0"/>
              <a:t>6</a:t>
            </a:fld>
            <a:endParaRPr lang="zh-CN" altLang="en-US"/>
          </a:p>
        </p:txBody>
      </p:sp>
      <p:sp>
        <p:nvSpPr>
          <p:cNvPr id="5" name="文本框 4">
            <a:extLst>
              <a:ext uri="{FF2B5EF4-FFF2-40B4-BE49-F238E27FC236}">
                <a16:creationId xmlns:a16="http://schemas.microsoft.com/office/drawing/2014/main" id="{3F991629-91DF-8897-5037-ABDB84D64CAC}"/>
              </a:ext>
            </a:extLst>
          </p:cNvPr>
          <p:cNvSpPr txBox="1"/>
          <p:nvPr/>
        </p:nvSpPr>
        <p:spPr>
          <a:xfrm>
            <a:off x="4760686" y="6356350"/>
            <a:ext cx="3367314"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图片来自：</a:t>
            </a:r>
            <a:r>
              <a:rPr lang="en-US" altLang="zh-CN" dirty="0">
                <a:latin typeface="华文楷体" panose="02010600040101010101" pitchFamily="2" charset="-122"/>
                <a:ea typeface="华文楷体" panose="02010600040101010101" pitchFamily="2" charset="-122"/>
              </a:rPr>
              <a:t>Hu et al. 2022)</a:t>
            </a:r>
            <a:endParaRPr lang="zh-CN" altLang="en-US" dirty="0">
              <a:latin typeface="华文楷体" panose="02010600040101010101" pitchFamily="2" charset="-122"/>
              <a:ea typeface="华文楷体" panose="02010600040101010101" pitchFamily="2" charset="-122"/>
            </a:endParaRPr>
          </a:p>
        </p:txBody>
      </p:sp>
      <p:pic>
        <p:nvPicPr>
          <p:cNvPr id="6" name="Picture 2">
            <a:extLst>
              <a:ext uri="{FF2B5EF4-FFF2-40B4-BE49-F238E27FC236}">
                <a16:creationId xmlns:a16="http://schemas.microsoft.com/office/drawing/2014/main" id="{EA4A9CC3-1CDE-4C3E-8713-836CED85F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514" y="2251302"/>
            <a:ext cx="5943600"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C4CBFE1-D17E-3AF0-E456-6B2C42DE59B9}"/>
              </a:ext>
            </a:extLst>
          </p:cNvPr>
          <p:cNvSpPr txBox="1"/>
          <p:nvPr/>
        </p:nvSpPr>
        <p:spPr>
          <a:xfrm>
            <a:off x="1217117" y="1044874"/>
            <a:ext cx="9779000" cy="883190"/>
          </a:xfrm>
          <a:prstGeom prst="rect">
            <a:avLst/>
          </a:prstGeom>
          <a:noFill/>
        </p:spPr>
        <p:txBody>
          <a:bodyPr wrap="square" rtlCol="0">
            <a:spAutoFit/>
          </a:bodyPr>
          <a:lstStyle/>
          <a:p>
            <a:pPr>
              <a:lnSpc>
                <a:spcPct val="150000"/>
              </a:lnSpc>
            </a:pPr>
            <a:r>
              <a:rPr lang="zh-CN" altLang="en-US" b="1" dirty="0">
                <a:solidFill>
                  <a:schemeClr val="accent6">
                    <a:lumMod val="75000"/>
                  </a:schemeClr>
                </a:solidFill>
                <a:latin typeface="华文楷体" panose="02010600040101010101" pitchFamily="2" charset="-122"/>
                <a:ea typeface="华文楷体" panose="02010600040101010101" pitchFamily="2" charset="-122"/>
              </a:rPr>
              <a:t>证据积累模型</a:t>
            </a:r>
            <a:r>
              <a:rPr lang="zh-CN" altLang="en-US" dirty="0">
                <a:latin typeface="华文楷体" panose="02010600040101010101" pitchFamily="2" charset="-122"/>
                <a:ea typeface="华文楷体" panose="02010600040101010101" pitchFamily="2" charset="-122"/>
              </a:rPr>
              <a:t>假定人们不断地从外界以及内在的记忆中抽取并积累证据，直到证据量超过某个阈值时，做出决策</a:t>
            </a:r>
            <a:r>
              <a:rPr lang="en-US"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hlinkClick r:id="rId3"/>
              </a:rPr>
              <a:t>Ratcliff &amp; </a:t>
            </a:r>
            <a:r>
              <a:rPr lang="en-US" altLang="zh-CN" dirty="0" err="1">
                <a:latin typeface="华文楷体" panose="02010600040101010101" pitchFamily="2" charset="-122"/>
                <a:ea typeface="华文楷体" panose="02010600040101010101" pitchFamily="2" charset="-122"/>
                <a:hlinkClick r:id="rId3"/>
              </a:rPr>
              <a:t>McKoon</a:t>
            </a:r>
            <a:r>
              <a:rPr lang="en-US" altLang="zh-CN" dirty="0">
                <a:latin typeface="华文楷体" panose="02010600040101010101" pitchFamily="2" charset="-122"/>
                <a:ea typeface="华文楷体" panose="02010600040101010101" pitchFamily="2" charset="-122"/>
                <a:hlinkClick r:id="rId3"/>
              </a:rPr>
              <a:t>, 2008</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sym typeface="+mn-ea"/>
            </a:endParaRPr>
          </a:p>
        </p:txBody>
      </p:sp>
      <p:graphicFrame>
        <p:nvGraphicFramePr>
          <p:cNvPr id="8" name="表格 5">
            <a:extLst>
              <a:ext uri="{FF2B5EF4-FFF2-40B4-BE49-F238E27FC236}">
                <a16:creationId xmlns:a16="http://schemas.microsoft.com/office/drawing/2014/main" id="{72B490A1-9FD5-5C7C-B54D-78FE3DC17C4C}"/>
              </a:ext>
            </a:extLst>
          </p:cNvPr>
          <p:cNvGraphicFramePr>
            <a:graphicFrameLocks noGrp="1"/>
          </p:cNvGraphicFramePr>
          <p:nvPr>
            <p:ph idx="1"/>
            <p:extLst>
              <p:ext uri="{D42A27DB-BD31-4B8C-83A1-F6EECF244321}">
                <p14:modId xmlns:p14="http://schemas.microsoft.com/office/powerpoint/2010/main" val="1549024814"/>
              </p:ext>
            </p:extLst>
          </p:nvPr>
        </p:nvGraphicFramePr>
        <p:xfrm>
          <a:off x="9256486" y="2756197"/>
          <a:ext cx="2486800" cy="2661920"/>
        </p:xfrm>
        <a:graphic>
          <a:graphicData uri="http://schemas.openxmlformats.org/drawingml/2006/table">
            <a:tbl>
              <a:tblPr firstRow="1" bandRow="1">
                <a:tableStyleId>{5C22544A-7EE6-4342-B048-85BDC9FD1C3A}</a:tableStyleId>
              </a:tblPr>
              <a:tblGrid>
                <a:gridCol w="1243400">
                  <a:extLst>
                    <a:ext uri="{9D8B030D-6E8A-4147-A177-3AD203B41FA5}">
                      <a16:colId xmlns:a16="http://schemas.microsoft.com/office/drawing/2014/main" val="3110417578"/>
                    </a:ext>
                  </a:extLst>
                </a:gridCol>
                <a:gridCol w="1243400">
                  <a:extLst>
                    <a:ext uri="{9D8B030D-6E8A-4147-A177-3AD203B41FA5}">
                      <a16:colId xmlns:a16="http://schemas.microsoft.com/office/drawing/2014/main" val="233213656"/>
                    </a:ext>
                  </a:extLst>
                </a:gridCol>
              </a:tblGrid>
              <a:tr h="370840">
                <a:tc>
                  <a:txBody>
                    <a:bodyPr/>
                    <a:lstStyle/>
                    <a:p>
                      <a:pPr algn="ctr"/>
                      <a:r>
                        <a:rPr lang="zh-CN" altLang="en-US" dirty="0">
                          <a:solidFill>
                            <a:schemeClr val="tx1"/>
                          </a:solidFill>
                          <a:latin typeface="华文楷体" panose="02010600040101010101" pitchFamily="2" charset="-122"/>
                          <a:ea typeface="华文楷体" panose="02010600040101010101" pitchFamily="2" charset="-122"/>
                        </a:rPr>
                        <a:t>参数</a:t>
                      </a:r>
                    </a:p>
                  </a:txBody>
                  <a:tcP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华文楷体" panose="02010600040101010101" pitchFamily="2" charset="-122"/>
                          <a:ea typeface="华文楷体" panose="02010600040101010101" pitchFamily="2" charset="-122"/>
                        </a:rPr>
                        <a:t>心理意义</a:t>
                      </a:r>
                    </a:p>
                  </a:txBody>
                  <a:tcP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972234"/>
                  </a:ext>
                </a:extLst>
              </a:tr>
              <a:tr h="370840">
                <a:tc>
                  <a:txBody>
                    <a:bodyPr/>
                    <a:lstStyle/>
                    <a:p>
                      <a:pPr algn="ctr"/>
                      <a:r>
                        <a:rPr lang="en-US" altLang="zh-CN" dirty="0">
                          <a:solidFill>
                            <a:schemeClr val="tx1"/>
                          </a:solidFill>
                          <a:latin typeface="华文楷体" panose="02010600040101010101" pitchFamily="2" charset="-122"/>
                          <a:ea typeface="华文楷体" panose="02010600040101010101" pitchFamily="2" charset="-122"/>
                        </a:rPr>
                        <a:t>v</a:t>
                      </a:r>
                      <a:endParaRPr lang="zh-CN" altLang="en-US" dirty="0">
                        <a:solidFill>
                          <a:schemeClr val="tx1"/>
                        </a:solidFill>
                        <a:latin typeface="华文楷体" panose="02010600040101010101" pitchFamily="2" charset="-122"/>
                        <a:ea typeface="华文楷体"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华文楷体" panose="02010600040101010101" pitchFamily="2" charset="-122"/>
                          <a:ea typeface="华文楷体" panose="02010600040101010101" pitchFamily="2" charset="-122"/>
                        </a:rPr>
                        <a:t>证据积累速率</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8666993"/>
                  </a:ext>
                </a:extLst>
              </a:tr>
              <a:tr h="370840">
                <a:tc>
                  <a:txBody>
                    <a:bodyPr/>
                    <a:lstStyle/>
                    <a:p>
                      <a:pPr algn="ctr"/>
                      <a:r>
                        <a:rPr lang="en-US" altLang="zh-CN" dirty="0">
                          <a:solidFill>
                            <a:schemeClr val="tx1"/>
                          </a:solidFill>
                          <a:latin typeface="华文楷体" panose="02010600040101010101" pitchFamily="2" charset="-122"/>
                          <a:ea typeface="华文楷体" panose="02010600040101010101" pitchFamily="2" charset="-122"/>
                        </a:rPr>
                        <a:t>z</a:t>
                      </a:r>
                      <a:endParaRPr lang="zh-CN" altLang="en-US" dirty="0">
                        <a:solidFill>
                          <a:schemeClr val="tx1"/>
                        </a:solidFill>
                        <a:latin typeface="华文楷体" panose="02010600040101010101" pitchFamily="2" charset="-122"/>
                        <a:ea typeface="华文楷体" panose="0201060004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华文楷体" panose="02010600040101010101" pitchFamily="2" charset="-122"/>
                          <a:ea typeface="华文楷体" panose="02010600040101010101" pitchFamily="2" charset="-122"/>
                        </a:rPr>
                        <a:t>起始偏见</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844540"/>
                  </a:ext>
                </a:extLst>
              </a:tr>
              <a:tr h="370840">
                <a:tc>
                  <a:txBody>
                    <a:bodyPr/>
                    <a:lstStyle/>
                    <a:p>
                      <a:pPr algn="ctr"/>
                      <a:r>
                        <a:rPr lang="en-US" altLang="zh-CN" dirty="0">
                          <a:latin typeface="华文楷体" panose="02010600040101010101" pitchFamily="2" charset="-122"/>
                          <a:ea typeface="华文楷体" panose="02010600040101010101" pitchFamily="2" charset="-122"/>
                        </a:rPr>
                        <a:t>a</a:t>
                      </a:r>
                      <a:endParaRPr lang="zh-CN" altLang="en-US" dirty="0">
                        <a:latin typeface="华文楷体" panose="02010600040101010101" pitchFamily="2" charset="-122"/>
                        <a:ea typeface="华文楷体" panose="0201060004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dirty="0">
                          <a:latin typeface="华文楷体" panose="02010600040101010101" pitchFamily="2" charset="-122"/>
                          <a:ea typeface="华文楷体" panose="02010600040101010101" pitchFamily="2" charset="-122"/>
                        </a:rPr>
                        <a:t>反应的谨慎程度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765009"/>
                  </a:ext>
                </a:extLst>
              </a:tr>
              <a:tr h="370840">
                <a:tc>
                  <a:txBody>
                    <a:bodyPr/>
                    <a:lstStyle/>
                    <a:p>
                      <a:pPr algn="ctr"/>
                      <a:r>
                        <a:rPr lang="en-US" altLang="zh-CN" dirty="0">
                          <a:latin typeface="华文楷体" panose="02010600040101010101" pitchFamily="2" charset="-122"/>
                          <a:ea typeface="华文楷体" panose="02010600040101010101" pitchFamily="2" charset="-122"/>
                        </a:rPr>
                        <a:t>t</a:t>
                      </a:r>
                      <a:r>
                        <a:rPr lang="en-US" altLang="zh-CN" i="1" baseline="-25000" dirty="0">
                          <a:latin typeface="Arial" panose="020B0604020202020204" pitchFamily="34" charset="0"/>
                          <a:cs typeface="Arial" panose="020B0604020202020204" pitchFamily="34" charset="0"/>
                        </a:rPr>
                        <a:t>0</a:t>
                      </a:r>
                      <a:endParaRPr lang="zh-CN" altLang="en-US" dirty="0">
                        <a:latin typeface="华文楷体" panose="02010600040101010101" pitchFamily="2" charset="-122"/>
                        <a:ea typeface="华文楷体" panose="02010600040101010101" pitchFamily="2" charset="-122"/>
                      </a:endParaRPr>
                    </a:p>
                  </a:txBody>
                  <a:tcP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latin typeface="华文楷体" panose="02010600040101010101" pitchFamily="2" charset="-122"/>
                          <a:ea typeface="华文楷体" panose="02010600040101010101" pitchFamily="2" charset="-122"/>
                        </a:rPr>
                        <a:t>非决策时间</a:t>
                      </a:r>
                    </a:p>
                  </a:txBody>
                  <a:tcP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6601633"/>
                  </a:ext>
                </a:extLst>
              </a:tr>
            </a:tbl>
          </a:graphicData>
        </a:graphic>
      </p:graphicFrame>
    </p:spTree>
    <p:extLst>
      <p:ext uri="{BB962C8B-B14F-4D97-AF65-F5344CB8AC3E}">
        <p14:creationId xmlns:p14="http://schemas.microsoft.com/office/powerpoint/2010/main" val="75117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49DD0801-8580-4797-BED9-786DCB6BDCC2}"/>
              </a:ext>
            </a:extLst>
          </p:cNvPr>
          <p:cNvSpPr txBox="1"/>
          <p:nvPr/>
        </p:nvSpPr>
        <p:spPr>
          <a:xfrm>
            <a:off x="4759481" y="5974594"/>
            <a:ext cx="3581400" cy="883406"/>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a:lnSpc>
                <a:spcPct val="120000"/>
              </a:lnSpc>
              <a:spcAft>
                <a:spcPts val="600"/>
              </a:spcAft>
            </a:pPr>
            <a:endParaRPr lang="en-US" altLang="zh-CN" sz="1100" b="0" i="0" dirty="0">
              <a:solidFill>
                <a:srgbClr val="AAAAAA"/>
              </a:solidFill>
              <a:effectLst/>
              <a:latin typeface="Courier New" panose="02070309020205020404" pitchFamily="49" charset="0"/>
            </a:endParaRPr>
          </a:p>
          <a:p>
            <a:pPr>
              <a:lnSpc>
                <a:spcPct val="120000"/>
              </a:lnSpc>
              <a:spcAft>
                <a:spcPts val="600"/>
              </a:spcAft>
            </a:pPr>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(Gold &amp; </a:t>
            </a:r>
            <a:r>
              <a:rPr lang="en-US" altLang="zh-CN" sz="1100" dirty="0" err="1">
                <a:solidFill>
                  <a:schemeClr val="bg1">
                    <a:lumMod val="50000"/>
                  </a:schemeClr>
                </a:solidFill>
                <a:latin typeface="Times" panose="02020603050405020304" pitchFamily="18" charset="0"/>
                <a:ea typeface="Microsoft YaHei UI Light"/>
                <a:cs typeface="Times" panose="02020603050405020304" pitchFamily="18" charset="0"/>
              </a:rPr>
              <a:t>Shadlen</a:t>
            </a:r>
            <a:r>
              <a:rPr lang="en-US" altLang="zh-CN" sz="1100" dirty="0">
                <a:solidFill>
                  <a:schemeClr val="bg1">
                    <a:lumMod val="50000"/>
                  </a:schemeClr>
                </a:solidFill>
                <a:latin typeface="Times" panose="02020603050405020304" pitchFamily="18" charset="0"/>
                <a:ea typeface="Microsoft YaHei UI Light"/>
                <a:cs typeface="Times" panose="02020603050405020304" pitchFamily="18" charset="0"/>
              </a:rPr>
              <a:t>, 2007; O'Connell et al., 2012)</a:t>
            </a:r>
          </a:p>
        </p:txBody>
      </p:sp>
      <p:pic>
        <p:nvPicPr>
          <p:cNvPr id="21" name="图片 20" descr="图示&#10;&#10;描述已自动生成">
            <a:extLst>
              <a:ext uri="{FF2B5EF4-FFF2-40B4-BE49-F238E27FC236}">
                <a16:creationId xmlns:a16="http://schemas.microsoft.com/office/drawing/2014/main" id="{D319B2D8-7934-422C-B760-00A50FA7ED99}"/>
              </a:ext>
            </a:extLst>
          </p:cNvPr>
          <p:cNvPicPr>
            <a:picLocks noChangeAspect="1"/>
          </p:cNvPicPr>
          <p:nvPr/>
        </p:nvPicPr>
        <p:blipFill rotWithShape="1">
          <a:blip r:embed="rId3">
            <a:extLst>
              <a:ext uri="{28A0092B-C50C-407E-A947-70E740481C1C}">
                <a14:useLocalDpi xmlns:a14="http://schemas.microsoft.com/office/drawing/2010/main" val="0"/>
              </a:ext>
            </a:extLst>
          </a:blip>
          <a:srcRect l="49019"/>
          <a:stretch/>
        </p:blipFill>
        <p:spPr>
          <a:xfrm>
            <a:off x="4297298" y="1836837"/>
            <a:ext cx="2809364" cy="2331850"/>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墨迹 32">
                <a:extLst>
                  <a:ext uri="{FF2B5EF4-FFF2-40B4-BE49-F238E27FC236}">
                    <a16:creationId xmlns:a16="http://schemas.microsoft.com/office/drawing/2014/main" id="{31D92005-5918-4345-898F-C404145934D9}"/>
                  </a:ext>
                </a:extLst>
              </p14:cNvPr>
              <p14:cNvContentPartPr/>
              <p14:nvPr/>
            </p14:nvContentPartPr>
            <p14:xfrm>
              <a:off x="1780091" y="1392074"/>
              <a:ext cx="177480" cy="233640"/>
            </p14:xfrm>
          </p:contentPart>
        </mc:Choice>
        <mc:Fallback xmlns="">
          <p:pic>
            <p:nvPicPr>
              <p:cNvPr id="33" name="墨迹 32">
                <a:extLst>
                  <a:ext uri="{FF2B5EF4-FFF2-40B4-BE49-F238E27FC236}">
                    <a16:creationId xmlns:a16="http://schemas.microsoft.com/office/drawing/2014/main" id="{31D92005-5918-4345-898F-C404145934D9}"/>
                  </a:ext>
                </a:extLst>
              </p:cNvPr>
              <p:cNvPicPr/>
              <p:nvPr/>
            </p:nvPicPr>
            <p:blipFill>
              <a:blip r:embed="rId9"/>
              <a:stretch>
                <a:fillRect/>
              </a:stretch>
            </p:blipFill>
            <p:spPr>
              <a:xfrm>
                <a:off x="1771091" y="1383074"/>
                <a:ext cx="1951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墨迹 33">
                <a:extLst>
                  <a:ext uri="{FF2B5EF4-FFF2-40B4-BE49-F238E27FC236}">
                    <a16:creationId xmlns:a16="http://schemas.microsoft.com/office/drawing/2014/main" id="{25E31CB4-F233-4931-B7BF-40462378E77A}"/>
                  </a:ext>
                </a:extLst>
              </p14:cNvPr>
              <p14:cNvContentPartPr/>
              <p14:nvPr/>
            </p14:nvContentPartPr>
            <p14:xfrm>
              <a:off x="1797366" y="1302175"/>
              <a:ext cx="199800" cy="309960"/>
            </p14:xfrm>
          </p:contentPart>
        </mc:Choice>
        <mc:Fallback xmlns="">
          <p:pic>
            <p:nvPicPr>
              <p:cNvPr id="34" name="墨迹 33">
                <a:extLst>
                  <a:ext uri="{FF2B5EF4-FFF2-40B4-BE49-F238E27FC236}">
                    <a16:creationId xmlns:a16="http://schemas.microsoft.com/office/drawing/2014/main" id="{25E31CB4-F233-4931-B7BF-40462378E77A}"/>
                  </a:ext>
                </a:extLst>
              </p:cNvPr>
              <p:cNvPicPr/>
              <p:nvPr/>
            </p:nvPicPr>
            <p:blipFill>
              <a:blip r:embed="rId11"/>
              <a:stretch>
                <a:fillRect/>
              </a:stretch>
            </p:blipFill>
            <p:spPr>
              <a:xfrm>
                <a:off x="1788366" y="1293535"/>
                <a:ext cx="217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墨迹 34">
                <a:extLst>
                  <a:ext uri="{FF2B5EF4-FFF2-40B4-BE49-F238E27FC236}">
                    <a16:creationId xmlns:a16="http://schemas.microsoft.com/office/drawing/2014/main" id="{F410AE7B-FCBC-4498-AF16-4BCC2E915F01}"/>
                  </a:ext>
                </a:extLst>
              </p14:cNvPr>
              <p14:cNvContentPartPr/>
              <p14:nvPr/>
            </p14:nvContentPartPr>
            <p14:xfrm>
              <a:off x="772152" y="2558662"/>
              <a:ext cx="442800" cy="1329840"/>
            </p14:xfrm>
          </p:contentPart>
        </mc:Choice>
        <mc:Fallback xmlns="">
          <p:pic>
            <p:nvPicPr>
              <p:cNvPr id="35" name="墨迹 34">
                <a:extLst>
                  <a:ext uri="{FF2B5EF4-FFF2-40B4-BE49-F238E27FC236}">
                    <a16:creationId xmlns:a16="http://schemas.microsoft.com/office/drawing/2014/main" id="{F410AE7B-FCBC-4498-AF16-4BCC2E915F01}"/>
                  </a:ext>
                </a:extLst>
              </p:cNvPr>
              <p:cNvPicPr/>
              <p:nvPr/>
            </p:nvPicPr>
            <p:blipFill>
              <a:blip r:embed="rId13"/>
              <a:stretch>
                <a:fillRect/>
              </a:stretch>
            </p:blipFill>
            <p:spPr>
              <a:xfrm>
                <a:off x="763152" y="2549662"/>
                <a:ext cx="460440" cy="1347480"/>
              </a:xfrm>
              <a:prstGeom prst="rect">
                <a:avLst/>
              </a:prstGeom>
            </p:spPr>
          </p:pic>
        </mc:Fallback>
      </mc:AlternateContent>
      <p:pic>
        <p:nvPicPr>
          <p:cNvPr id="19" name="图片 18" descr="图表, 直方图&#10;&#10;描述已自动生成">
            <a:extLst>
              <a:ext uri="{FF2B5EF4-FFF2-40B4-BE49-F238E27FC236}">
                <a16:creationId xmlns:a16="http://schemas.microsoft.com/office/drawing/2014/main" id="{66F57EF2-00A1-46F4-BB64-FC385BDB94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027" y="1817978"/>
            <a:ext cx="2305042" cy="2933909"/>
          </a:xfrm>
          <a:prstGeom prst="rect">
            <a:avLst/>
          </a:prstGeom>
        </p:spPr>
      </p:pic>
      <p:pic>
        <p:nvPicPr>
          <p:cNvPr id="20" name="图片 19" descr="图表, 直方图&#10;&#10;描述已自动生成">
            <a:extLst>
              <a:ext uri="{FF2B5EF4-FFF2-40B4-BE49-F238E27FC236}">
                <a16:creationId xmlns:a16="http://schemas.microsoft.com/office/drawing/2014/main" id="{FCB37E97-7800-4358-BBBC-520DA53D18E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52177" y="2226259"/>
            <a:ext cx="4939068" cy="1553006"/>
          </a:xfrm>
          <a:prstGeom prst="rect">
            <a:avLst/>
          </a:prstGeom>
        </p:spPr>
      </p:pic>
      <p:cxnSp>
        <p:nvCxnSpPr>
          <p:cNvPr id="4" name="直接连接符 3">
            <a:extLst>
              <a:ext uri="{FF2B5EF4-FFF2-40B4-BE49-F238E27FC236}">
                <a16:creationId xmlns:a16="http://schemas.microsoft.com/office/drawing/2014/main" id="{5CBED041-6D41-4B53-AD03-F97EBAB5FAB4}"/>
              </a:ext>
            </a:extLst>
          </p:cNvPr>
          <p:cNvCxnSpPr/>
          <p:nvPr/>
        </p:nvCxnSpPr>
        <p:spPr>
          <a:xfrm>
            <a:off x="3690972" y="1508894"/>
            <a:ext cx="0" cy="304308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5" name="墨迹 4">
                <a:extLst>
                  <a:ext uri="{FF2B5EF4-FFF2-40B4-BE49-F238E27FC236}">
                    <a16:creationId xmlns:a16="http://schemas.microsoft.com/office/drawing/2014/main" id="{6505BA44-106B-439C-AFA0-695B6AEA01BB}"/>
                  </a:ext>
                </a:extLst>
              </p14:cNvPr>
              <p14:cNvContentPartPr/>
              <p14:nvPr/>
            </p14:nvContentPartPr>
            <p14:xfrm>
              <a:off x="4337921" y="1911787"/>
              <a:ext cx="421560" cy="532800"/>
            </p14:xfrm>
          </p:contentPart>
        </mc:Choice>
        <mc:Fallback xmlns="">
          <p:pic>
            <p:nvPicPr>
              <p:cNvPr id="5" name="墨迹 4">
                <a:extLst>
                  <a:ext uri="{FF2B5EF4-FFF2-40B4-BE49-F238E27FC236}">
                    <a16:creationId xmlns:a16="http://schemas.microsoft.com/office/drawing/2014/main" id="{6505BA44-106B-439C-AFA0-695B6AEA01BB}"/>
                  </a:ext>
                </a:extLst>
              </p:cNvPr>
              <p:cNvPicPr/>
              <p:nvPr/>
            </p:nvPicPr>
            <p:blipFill>
              <a:blip r:embed="rId17"/>
              <a:stretch>
                <a:fillRect/>
              </a:stretch>
            </p:blipFill>
            <p:spPr>
              <a:xfrm>
                <a:off x="4328921" y="1903147"/>
                <a:ext cx="439200" cy="550440"/>
              </a:xfrm>
              <a:prstGeom prst="rect">
                <a:avLst/>
              </a:prstGeom>
            </p:spPr>
          </p:pic>
        </mc:Fallback>
      </mc:AlternateContent>
      <p:sp>
        <p:nvSpPr>
          <p:cNvPr id="6" name="文本框 5">
            <a:extLst>
              <a:ext uri="{FF2B5EF4-FFF2-40B4-BE49-F238E27FC236}">
                <a16:creationId xmlns:a16="http://schemas.microsoft.com/office/drawing/2014/main" id="{CA64A0ED-0001-44B9-89F4-09E27D72ACEF}"/>
              </a:ext>
            </a:extLst>
          </p:cNvPr>
          <p:cNvSpPr txBox="1"/>
          <p:nvPr/>
        </p:nvSpPr>
        <p:spPr>
          <a:xfrm>
            <a:off x="6734522" y="4598358"/>
            <a:ext cx="274987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panose="02020603050405020304" pitchFamily="18" charset="0"/>
              </a:rPr>
              <a:t>中央顶叶正波</a:t>
            </a:r>
            <a:r>
              <a:rPr lang="en-US" altLang="zh-CN" dirty="0">
                <a:latin typeface="Times" panose="02020603050405020304" pitchFamily="18" charset="0"/>
                <a:ea typeface="宋体" panose="02010600030101010101" pitchFamily="2" charset="-122"/>
                <a:cs typeface="Times" panose="02020603050405020304" pitchFamily="18" charset="0"/>
              </a:rPr>
              <a:t>(CPP)</a:t>
            </a:r>
            <a:endParaRPr lang="zh-CN" altLang="en-US" dirty="0">
              <a:latin typeface="Times" panose="02020603050405020304" pitchFamily="18" charset="0"/>
              <a:ea typeface="宋体" panose="02010600030101010101" pitchFamily="2" charset="-122"/>
              <a:cs typeface="Times" panose="02020603050405020304" pitchFamily="18" charset="0"/>
            </a:endParaRPr>
          </a:p>
        </p:txBody>
      </p:sp>
      <p:sp>
        <p:nvSpPr>
          <p:cNvPr id="26" name="文本框 25">
            <a:extLst>
              <a:ext uri="{FF2B5EF4-FFF2-40B4-BE49-F238E27FC236}">
                <a16:creationId xmlns:a16="http://schemas.microsoft.com/office/drawing/2014/main" id="{A851C364-F778-4358-93BD-A7D7563A4FA7}"/>
              </a:ext>
            </a:extLst>
          </p:cNvPr>
          <p:cNvSpPr txBox="1"/>
          <p:nvPr/>
        </p:nvSpPr>
        <p:spPr>
          <a:xfrm>
            <a:off x="7444302" y="1467505"/>
            <a:ext cx="2749873" cy="369332"/>
          </a:xfrm>
          <a:prstGeom prst="rect">
            <a:avLst/>
          </a:prstGeom>
          <a:noFill/>
        </p:spPr>
        <p:txBody>
          <a:bodyPr wrap="square" rtlCol="0">
            <a:spAutoFit/>
          </a:bodyPr>
          <a:lstStyle/>
          <a:p>
            <a:r>
              <a:rPr lang="zh-CN" altLang="en-US" dirty="0">
                <a:latin typeface="Times" panose="02020603050405020304" pitchFamily="18" charset="0"/>
                <a:ea typeface="宋体" panose="02010600030101010101" pitchFamily="2" charset="-122"/>
                <a:cs typeface="Times" panose="02020603050405020304" pitchFamily="18" charset="0"/>
              </a:rPr>
              <a:t>人脑</a:t>
            </a:r>
          </a:p>
        </p:txBody>
      </p:sp>
      <p:sp>
        <p:nvSpPr>
          <p:cNvPr id="36" name="文本框 35">
            <a:extLst>
              <a:ext uri="{FF2B5EF4-FFF2-40B4-BE49-F238E27FC236}">
                <a16:creationId xmlns:a16="http://schemas.microsoft.com/office/drawing/2014/main" id="{B79312B8-3662-4298-B06B-B7421FEE794C}"/>
              </a:ext>
            </a:extLst>
          </p:cNvPr>
          <p:cNvSpPr txBox="1"/>
          <p:nvPr/>
        </p:nvSpPr>
        <p:spPr>
          <a:xfrm>
            <a:off x="1469132" y="1362876"/>
            <a:ext cx="2749873" cy="369332"/>
          </a:xfrm>
          <a:prstGeom prst="rect">
            <a:avLst/>
          </a:prstGeom>
          <a:noFill/>
        </p:spPr>
        <p:txBody>
          <a:bodyPr wrap="square" rtlCol="0">
            <a:spAutoFit/>
          </a:bodyPr>
          <a:lstStyle/>
          <a:p>
            <a:r>
              <a:rPr lang="zh-CN" altLang="en-US" dirty="0">
                <a:latin typeface="Times" panose="02020603050405020304" pitchFamily="18" charset="0"/>
                <a:ea typeface="宋体" panose="02010600030101010101" pitchFamily="2" charset="-122"/>
                <a:cs typeface="Times" panose="02020603050405020304" pitchFamily="18" charset="0"/>
              </a:rPr>
              <a:t>猴脑</a:t>
            </a:r>
          </a:p>
        </p:txBody>
      </p:sp>
      <p:sp>
        <p:nvSpPr>
          <p:cNvPr id="37" name="文本框 25">
            <a:extLst>
              <a:ext uri="{FF2B5EF4-FFF2-40B4-BE49-F238E27FC236}">
                <a16:creationId xmlns:a16="http://schemas.microsoft.com/office/drawing/2014/main" id="{A851C364-F778-4358-93BD-A7D7563A4FA7}"/>
              </a:ext>
            </a:extLst>
          </p:cNvPr>
          <p:cNvSpPr txBox="1"/>
          <p:nvPr/>
        </p:nvSpPr>
        <p:spPr>
          <a:xfrm>
            <a:off x="1383588" y="4825303"/>
            <a:ext cx="27498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Times" panose="02020603050405020304" pitchFamily="18" charset="0"/>
                <a:ea typeface="宋体" panose="02010600030101010101" pitchFamily="2" charset="-122"/>
                <a:cs typeface="Times" panose="02020603050405020304" pitchFamily="18" charset="0"/>
              </a:rPr>
              <a:t>外侧内顶叶</a:t>
            </a:r>
            <a:r>
              <a:rPr lang="en-US" altLang="zh-CN" dirty="0">
                <a:latin typeface="Times" panose="02020603050405020304" pitchFamily="18" charset="0"/>
                <a:ea typeface="宋体" panose="02010600030101010101" pitchFamily="2" charset="-122"/>
                <a:cs typeface="Times" panose="02020603050405020304" pitchFamily="18" charset="0"/>
              </a:rPr>
              <a:t>(LIP)</a:t>
            </a:r>
            <a:r>
              <a:rPr lang="zh-CN" altLang="en-US" dirty="0">
                <a:latin typeface="Times" panose="02020603050405020304" pitchFamily="18" charset="0"/>
                <a:ea typeface="宋体" panose="02010600030101010101" pitchFamily="2" charset="-122"/>
                <a:cs typeface="Times" panose="02020603050405020304" pitchFamily="18" charset="0"/>
              </a:rPr>
              <a:t>神经元</a:t>
            </a:r>
          </a:p>
        </p:txBody>
      </p:sp>
      <p:sp>
        <p:nvSpPr>
          <p:cNvPr id="2" name="矩形 1">
            <a:extLst>
              <a:ext uri="{FF2B5EF4-FFF2-40B4-BE49-F238E27FC236}">
                <a16:creationId xmlns:a16="http://schemas.microsoft.com/office/drawing/2014/main" id="{A4E44E5D-131F-D0EF-5232-BA63182F8058}"/>
              </a:ext>
            </a:extLst>
          </p:cNvPr>
          <p:cNvSpPr/>
          <p:nvPr/>
        </p:nvSpPr>
        <p:spPr>
          <a:xfrm>
            <a:off x="5336275" y="3193576"/>
            <a:ext cx="576538" cy="235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C59D7703-1361-4A51-E51C-127CAB8343C4}"/>
              </a:ext>
            </a:extLst>
          </p:cNvPr>
          <p:cNvSpPr>
            <a:spLocks noGrp="1"/>
          </p:cNvSpPr>
          <p:nvPr>
            <p:ph type="sldNum" sz="quarter" idx="12"/>
          </p:nvPr>
        </p:nvSpPr>
        <p:spPr/>
        <p:txBody>
          <a:bodyPr/>
          <a:lstStyle/>
          <a:p>
            <a:fld id="{486AE13E-E954-46CB-AE43-99BC7F66DF42}" type="slidenum">
              <a:rPr lang="zh-CN" altLang="en-US" smtClean="0"/>
              <a:t>7</a:t>
            </a:fld>
            <a:endParaRPr lang="zh-CN" altLang="en-US"/>
          </a:p>
        </p:txBody>
      </p:sp>
    </p:spTree>
    <p:extLst>
      <p:ext uri="{BB962C8B-B14F-4D97-AF65-F5344CB8AC3E}">
        <p14:creationId xmlns:p14="http://schemas.microsoft.com/office/powerpoint/2010/main" val="1993427657"/>
      </p:ext>
    </p:extLst>
  </p:cSld>
  <p:clrMapOvr>
    <a:masterClrMapping/>
  </p:clrMapOvr>
  <mc:AlternateContent xmlns:mc="http://schemas.openxmlformats.org/markup-compatibility/2006" xmlns:p14="http://schemas.microsoft.com/office/powerpoint/2010/main">
    <mc:Choice Requires="p14">
      <p:transition spd="slow" p14:dur="2000" advTm="15266"/>
    </mc:Choice>
    <mc:Fallback xmlns="">
      <p:transition spd="slow" advTm="152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67017C-0D6D-0206-4E57-0135DE2EBF3C}"/>
              </a:ext>
            </a:extLst>
          </p:cNvPr>
          <p:cNvSpPr txBox="1"/>
          <p:nvPr/>
        </p:nvSpPr>
        <p:spPr>
          <a:xfrm>
            <a:off x="610693" y="355940"/>
            <a:ext cx="7809721" cy="604156"/>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a:bodyPr>
          <a:lstStyle/>
          <a:p>
            <a:pPr>
              <a:lnSpc>
                <a:spcPct val="120000"/>
              </a:lnSpc>
              <a:spcAft>
                <a:spcPts val="600"/>
              </a:spcAft>
            </a:pPr>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中央顶叶正波</a:t>
            </a:r>
            <a:endParaRPr lang="en-US" altLang="zh-CN"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9" name="文本框 38">
            <a:extLst>
              <a:ext uri="{FF2B5EF4-FFF2-40B4-BE49-F238E27FC236}">
                <a16:creationId xmlns:a16="http://schemas.microsoft.com/office/drawing/2014/main" id="{D7B4B413-7BC8-744C-5962-5C7E4FDED572}"/>
              </a:ext>
            </a:extLst>
          </p:cNvPr>
          <p:cNvSpPr txBox="1"/>
          <p:nvPr/>
        </p:nvSpPr>
        <p:spPr>
          <a:xfrm>
            <a:off x="3970927" y="6371255"/>
            <a:ext cx="4069779" cy="261610"/>
          </a:xfrm>
          <a:prstGeom prst="rect">
            <a:avLst/>
          </a:prstGeom>
          <a:noFill/>
        </p:spPr>
        <p:txBody>
          <a:bodyPr wrap="square">
            <a:spAutoFit/>
          </a:bodyPr>
          <a:lstStyle/>
          <a:p>
            <a:r>
              <a:rPr lang="zh-CN" altLang="en-US" sz="1100" dirty="0">
                <a:solidFill>
                  <a:schemeClr val="bg1">
                    <a:lumMod val="50000"/>
                  </a:schemeClr>
                </a:solidFill>
                <a:latin typeface="Times New Roman" panose="02020603050405020304" pitchFamily="18" charset="0"/>
                <a:cs typeface="Times New Roman" panose="02020603050405020304" pitchFamily="18" charset="0"/>
              </a:rPr>
              <a:t>（</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Murphy et al., 2015;</a:t>
            </a:r>
            <a:r>
              <a:rPr lang="zh-CN"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Newman et al., 2017; </a:t>
            </a:r>
            <a:r>
              <a:rPr lang="en-US" altLang="zh-CN" sz="1100" dirty="0" err="1">
                <a:solidFill>
                  <a:schemeClr val="bg1">
                    <a:lumMod val="50000"/>
                  </a:schemeClr>
                </a:solidFill>
                <a:latin typeface="Times New Roman" panose="02020603050405020304" pitchFamily="18" charset="0"/>
                <a:cs typeface="Times New Roman" panose="02020603050405020304" pitchFamily="18" charset="0"/>
              </a:rPr>
              <a:t>Brosnan</a:t>
            </a:r>
            <a:r>
              <a:rPr lang="en-US" altLang="zh-CN" sz="1100" dirty="0">
                <a:solidFill>
                  <a:schemeClr val="bg1">
                    <a:lumMod val="50000"/>
                  </a:schemeClr>
                </a:solidFill>
                <a:latin typeface="Times New Roman" panose="02020603050405020304" pitchFamily="18" charset="0"/>
                <a:cs typeface="Times New Roman" panose="02020603050405020304" pitchFamily="18" charset="0"/>
              </a:rPr>
              <a:t> et al., 2020)</a:t>
            </a:r>
            <a:endParaRPr lang="zh-CN"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0" name="灯片编号占位符 39">
            <a:extLst>
              <a:ext uri="{FF2B5EF4-FFF2-40B4-BE49-F238E27FC236}">
                <a16:creationId xmlns:a16="http://schemas.microsoft.com/office/drawing/2014/main" id="{F4E32EF9-6010-8DB6-7AED-9404CBED16AE}"/>
              </a:ext>
            </a:extLst>
          </p:cNvPr>
          <p:cNvSpPr>
            <a:spLocks noGrp="1"/>
          </p:cNvSpPr>
          <p:nvPr>
            <p:ph type="sldNum" sz="quarter" idx="12"/>
          </p:nvPr>
        </p:nvSpPr>
        <p:spPr/>
        <p:txBody>
          <a:bodyPr/>
          <a:lstStyle/>
          <a:p>
            <a:fld id="{486AE13E-E954-46CB-AE43-99BC7F66DF42}" type="slidenum">
              <a:rPr lang="zh-CN" altLang="en-US" smtClean="0"/>
              <a:t>8</a:t>
            </a:fld>
            <a:endParaRPr lang="zh-CN" altLang="en-US"/>
          </a:p>
        </p:txBody>
      </p:sp>
      <p:pic>
        <p:nvPicPr>
          <p:cNvPr id="8" name="图片 7">
            <a:extLst>
              <a:ext uri="{FF2B5EF4-FFF2-40B4-BE49-F238E27FC236}">
                <a16:creationId xmlns:a16="http://schemas.microsoft.com/office/drawing/2014/main" id="{01ADE5BA-F48D-0285-280A-73645D538845}"/>
              </a:ext>
            </a:extLst>
          </p:cNvPr>
          <p:cNvPicPr>
            <a:picLocks noChangeAspect="1"/>
          </p:cNvPicPr>
          <p:nvPr/>
        </p:nvPicPr>
        <p:blipFill>
          <a:blip r:embed="rId3"/>
          <a:stretch>
            <a:fillRect/>
          </a:stretch>
        </p:blipFill>
        <p:spPr>
          <a:xfrm>
            <a:off x="1833562" y="2489338"/>
            <a:ext cx="8524875" cy="2352675"/>
          </a:xfrm>
          <a:prstGeom prst="rect">
            <a:avLst/>
          </a:prstGeom>
        </p:spPr>
      </p:pic>
    </p:spTree>
    <p:extLst>
      <p:ext uri="{BB962C8B-B14F-4D97-AF65-F5344CB8AC3E}">
        <p14:creationId xmlns:p14="http://schemas.microsoft.com/office/powerpoint/2010/main" val="381106407"/>
      </p:ext>
    </p:extLst>
  </p:cSld>
  <p:clrMapOvr>
    <a:masterClrMapping/>
  </p:clrMapOvr>
  <mc:AlternateContent xmlns:mc="http://schemas.openxmlformats.org/markup-compatibility/2006" xmlns:p14="http://schemas.microsoft.com/office/powerpoint/2010/main">
    <mc:Choice Requires="p14">
      <p:transition spd="slow" p14:dur="2000" advTm="37490"/>
    </mc:Choice>
    <mc:Fallback xmlns="">
      <p:transition spd="slow" advTm="374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EE8DF16-ED51-40DC-D1A0-9C0EFF39D1C4}"/>
              </a:ext>
            </a:extLst>
          </p:cNvPr>
          <p:cNvSpPr>
            <a:spLocks noGrp="1"/>
          </p:cNvSpPr>
          <p:nvPr>
            <p:ph type="sldNum" sz="quarter" idx="12"/>
          </p:nvPr>
        </p:nvSpPr>
        <p:spPr/>
        <p:txBody>
          <a:bodyPr/>
          <a:lstStyle/>
          <a:p>
            <a:fld id="{486AE13E-E954-46CB-AE43-99BC7F66DF42}" type="slidenum">
              <a:rPr lang="zh-CN" altLang="en-US" smtClean="0"/>
              <a:t>9</a:t>
            </a:fld>
            <a:endParaRPr lang="zh-CN" altLang="en-US"/>
          </a:p>
        </p:txBody>
      </p:sp>
      <p:sp>
        <p:nvSpPr>
          <p:cNvPr id="5" name="文本框 4">
            <a:extLst>
              <a:ext uri="{FF2B5EF4-FFF2-40B4-BE49-F238E27FC236}">
                <a16:creationId xmlns:a16="http://schemas.microsoft.com/office/drawing/2014/main" id="{3F991629-91DF-8897-5037-ABDB84D64CAC}"/>
              </a:ext>
            </a:extLst>
          </p:cNvPr>
          <p:cNvSpPr txBox="1"/>
          <p:nvPr/>
        </p:nvSpPr>
        <p:spPr>
          <a:xfrm>
            <a:off x="5188857" y="6352143"/>
            <a:ext cx="3367314" cy="369332"/>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楷体" panose="02010600040101010101" pitchFamily="2" charset="-122"/>
                <a:cs typeface="Times New Roman" panose="02020603050405020304" pitchFamily="18" charset="0"/>
              </a:rPr>
              <a:t>O’connell</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et al. 2021)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DBB0186A-DED9-9C97-89E5-4BAAB7F7CECA}"/>
              </a:ext>
            </a:extLst>
          </p:cNvPr>
          <p:cNvSpPr/>
          <p:nvPr/>
        </p:nvSpPr>
        <p:spPr>
          <a:xfrm>
            <a:off x="8273142" y="1965551"/>
            <a:ext cx="2989943" cy="805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34CEF4A1-18B2-213C-C913-F53F7F18285D}"/>
              </a:ext>
            </a:extLst>
          </p:cNvPr>
          <p:cNvPicPr>
            <a:picLocks noChangeAspect="1"/>
          </p:cNvPicPr>
          <p:nvPr/>
        </p:nvPicPr>
        <p:blipFill>
          <a:blip r:embed="rId3"/>
          <a:stretch>
            <a:fillRect/>
          </a:stretch>
        </p:blipFill>
        <p:spPr>
          <a:xfrm>
            <a:off x="2172833" y="2205037"/>
            <a:ext cx="7991475" cy="2447925"/>
          </a:xfrm>
          <a:prstGeom prst="rect">
            <a:avLst/>
          </a:prstGeom>
        </p:spPr>
      </p:pic>
    </p:spTree>
    <p:extLst>
      <p:ext uri="{BB962C8B-B14F-4D97-AF65-F5344CB8AC3E}">
        <p14:creationId xmlns:p14="http://schemas.microsoft.com/office/powerpoint/2010/main" val="3345428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0.8|1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3541</TotalTime>
  <Words>2889</Words>
  <Application>Microsoft Office PowerPoint</Application>
  <PresentationFormat>宽屏</PresentationFormat>
  <Paragraphs>392</Paragraphs>
  <Slides>40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等线</vt:lpstr>
      <vt:lpstr>等线 Light</vt:lpstr>
      <vt:lpstr>华文楷体</vt:lpstr>
      <vt:lpstr>宋体</vt:lpstr>
      <vt:lpstr>Arial</vt:lpstr>
      <vt:lpstr>Cambria Math</vt:lpstr>
      <vt:lpstr>Courier New</vt:lpstr>
      <vt:lpstr>Times</vt:lpstr>
      <vt:lpstr>Times New Roman</vt:lpstr>
      <vt:lpstr>Tw Cen MT</vt:lpstr>
      <vt:lpstr>Office 主题​​</vt:lpstr>
      <vt:lpstr> CPP as a neuro-marker of evidence accumulation in perceptual decision-making? A multiverse study</vt:lpstr>
      <vt:lpstr>目录</vt:lpstr>
      <vt:lpstr>问题提出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研究问题</vt:lpstr>
      <vt:lpstr>多路径分析</vt:lpstr>
      <vt:lpstr>实验设计</vt:lpstr>
      <vt:lpstr>PowerPoint 演示文稿</vt:lpstr>
      <vt:lpstr>研究方法</vt:lpstr>
      <vt:lpstr>行为建模</vt:lpstr>
      <vt:lpstr>PowerPoint 演示文稿</vt:lpstr>
      <vt:lpstr>PowerPoint 演示文稿</vt:lpstr>
      <vt:lpstr>PowerPoint 演示文稿</vt:lpstr>
      <vt:lpstr>PowerPoint 演示文稿</vt:lpstr>
      <vt:lpstr>PowerPoint 演示文稿</vt:lpstr>
      <vt:lpstr>多路径分析</vt:lpstr>
      <vt:lpstr>当前研究结果</vt:lpstr>
      <vt:lpstr>行为建模结果</vt:lpstr>
      <vt:lpstr>联合建模结果</vt:lpstr>
      <vt:lpstr>多路径分析结果</vt:lpstr>
      <vt:lpstr>反思</vt:lpstr>
      <vt:lpstr>PowerPoint 演示文稿</vt:lpstr>
      <vt:lpstr>反思</vt:lpstr>
      <vt:lpstr>PowerPoint 演示文稿</vt:lpstr>
      <vt:lpstr>PowerPoint 演示文稿</vt:lpstr>
      <vt:lpstr>PowerPoint 演示文稿</vt:lpstr>
      <vt:lpstr>PowerPoint 演示文稿</vt:lpstr>
      <vt:lpstr>PowerPoint 演示文稿</vt:lpstr>
      <vt:lpstr>未来方向</vt:lpstr>
      <vt:lpstr>结论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复杂知觉决策中证据积累的认知神经机制 ——来自行为和EEG的证据</dc:title>
  <dc:creator>逸康 刘</dc:creator>
  <cp:lastModifiedBy>Liu Yikang</cp:lastModifiedBy>
  <cp:revision>30</cp:revision>
  <dcterms:created xsi:type="dcterms:W3CDTF">2022-10-20T11:52:13Z</dcterms:created>
  <dcterms:modified xsi:type="dcterms:W3CDTF">2023-03-12T07:00:37Z</dcterms:modified>
</cp:coreProperties>
</file>